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84" r:id="rId5"/>
  </p:sldMasterIdLst>
  <p:notesMasterIdLst>
    <p:notesMasterId r:id="rId108"/>
  </p:notesMasterIdLst>
  <p:sldIdLst>
    <p:sldId id="411" r:id="rId6"/>
    <p:sldId id="413" r:id="rId7"/>
    <p:sldId id="257" r:id="rId8"/>
    <p:sldId id="258" r:id="rId9"/>
    <p:sldId id="591" r:id="rId10"/>
    <p:sldId id="592" r:id="rId11"/>
    <p:sldId id="593" r:id="rId12"/>
    <p:sldId id="594" r:id="rId13"/>
    <p:sldId id="262" r:id="rId14"/>
    <p:sldId id="263" r:id="rId15"/>
    <p:sldId id="264" r:id="rId16"/>
    <p:sldId id="292" r:id="rId17"/>
    <p:sldId id="272" r:id="rId18"/>
    <p:sldId id="260" r:id="rId19"/>
    <p:sldId id="270" r:id="rId20"/>
    <p:sldId id="596" r:id="rId21"/>
    <p:sldId id="595" r:id="rId22"/>
    <p:sldId id="550" r:id="rId23"/>
    <p:sldId id="419" r:id="rId24"/>
    <p:sldId id="268" r:id="rId25"/>
    <p:sldId id="597" r:id="rId26"/>
    <p:sldId id="259" r:id="rId27"/>
    <p:sldId id="598" r:id="rId28"/>
    <p:sldId id="331" r:id="rId29"/>
    <p:sldId id="601" r:id="rId30"/>
    <p:sldId id="599" r:id="rId31"/>
    <p:sldId id="310" r:id="rId32"/>
    <p:sldId id="602" r:id="rId33"/>
    <p:sldId id="600" r:id="rId34"/>
    <p:sldId id="267" r:id="rId35"/>
    <p:sldId id="603" r:id="rId36"/>
    <p:sldId id="376" r:id="rId37"/>
    <p:sldId id="604" r:id="rId38"/>
    <p:sldId id="606" r:id="rId39"/>
    <p:sldId id="605" r:id="rId40"/>
    <p:sldId id="607" r:id="rId41"/>
    <p:sldId id="608" r:id="rId42"/>
    <p:sldId id="609" r:id="rId43"/>
    <p:sldId id="610" r:id="rId44"/>
    <p:sldId id="611" r:id="rId45"/>
    <p:sldId id="269" r:id="rId46"/>
    <p:sldId id="553" r:id="rId47"/>
    <p:sldId id="375" r:id="rId48"/>
    <p:sldId id="558" r:id="rId49"/>
    <p:sldId id="559" r:id="rId50"/>
    <p:sldId id="560" r:id="rId51"/>
    <p:sldId id="612" r:id="rId52"/>
    <p:sldId id="613" r:id="rId53"/>
    <p:sldId id="665" r:id="rId54"/>
    <p:sldId id="666" r:id="rId55"/>
    <p:sldId id="668" r:id="rId56"/>
    <p:sldId id="667" r:id="rId57"/>
    <p:sldId id="640" r:id="rId58"/>
    <p:sldId id="641" r:id="rId59"/>
    <p:sldId id="669" r:id="rId60"/>
    <p:sldId id="670" r:id="rId61"/>
    <p:sldId id="671" r:id="rId62"/>
    <p:sldId id="650" r:id="rId63"/>
    <p:sldId id="661" r:id="rId64"/>
    <p:sldId id="420" r:id="rId65"/>
    <p:sldId id="623" r:id="rId66"/>
    <p:sldId id="677" r:id="rId67"/>
    <p:sldId id="678" r:id="rId68"/>
    <p:sldId id="679" r:id="rId69"/>
    <p:sldId id="680" r:id="rId70"/>
    <p:sldId id="295" r:id="rId71"/>
    <p:sldId id="681" r:id="rId72"/>
    <p:sldId id="676" r:id="rId73"/>
    <p:sldId id="682" r:id="rId74"/>
    <p:sldId id="683" r:id="rId75"/>
    <p:sldId id="684" r:id="rId76"/>
    <p:sldId id="685" r:id="rId77"/>
    <p:sldId id="686" r:id="rId78"/>
    <p:sldId id="687" r:id="rId79"/>
    <p:sldId id="690" r:id="rId80"/>
    <p:sldId id="456" r:id="rId81"/>
    <p:sldId id="582" r:id="rId82"/>
    <p:sldId id="691" r:id="rId83"/>
    <p:sldId id="692" r:id="rId84"/>
    <p:sldId id="693" r:id="rId85"/>
    <p:sldId id="688" r:id="rId86"/>
    <p:sldId id="694" r:id="rId87"/>
    <p:sldId id="695" r:id="rId88"/>
    <p:sldId id="696" r:id="rId89"/>
    <p:sldId id="689" r:id="rId90"/>
    <p:sldId id="697" r:id="rId91"/>
    <p:sldId id="698" r:id="rId92"/>
    <p:sldId id="699" r:id="rId93"/>
    <p:sldId id="703" r:id="rId94"/>
    <p:sldId id="706" r:id="rId95"/>
    <p:sldId id="700" r:id="rId96"/>
    <p:sldId id="704" r:id="rId97"/>
    <p:sldId id="701" r:id="rId98"/>
    <p:sldId id="705" r:id="rId99"/>
    <p:sldId id="702" r:id="rId100"/>
    <p:sldId id="707" r:id="rId101"/>
    <p:sldId id="708" r:id="rId102"/>
    <p:sldId id="709" r:id="rId103"/>
    <p:sldId id="574" r:id="rId104"/>
    <p:sldId id="409" r:id="rId105"/>
    <p:sldId id="412" r:id="rId106"/>
    <p:sldId id="414" r:id="rId107"/>
  </p:sldIdLst>
  <p:sldSz cx="12192000" cy="6858000"/>
  <p:notesSz cx="6858000" cy="9144000"/>
  <p:embeddedFontLst>
    <p:embeddedFont>
      <p:font typeface="Bebas Neue" panose="020B0606020202050201" pitchFamily="34" charset="0"/>
      <p:regular r:id="rId109"/>
    </p:embeddedFont>
    <p:embeddedFont>
      <p:font typeface="Calibri" panose="020F0502020204030204" pitchFamily="34" charset="0"/>
      <p:regular r:id="rId110"/>
      <p:bold r:id="rId111"/>
      <p:italic r:id="rId112"/>
      <p:boldItalic r:id="rId113"/>
    </p:embeddedFont>
    <p:embeddedFont>
      <p:font typeface="Calibri Light" panose="020F0302020204030204" pitchFamily="34" charset="0"/>
      <p:regular r:id="rId114"/>
      <p:italic r:id="rId115"/>
    </p:embeddedFont>
    <p:embeddedFont>
      <p:font typeface="Open Sans" panose="020B0606030504020204" pitchFamily="34" charset="0"/>
      <p:regular r:id="rId116"/>
      <p:bold r:id="rId117"/>
      <p:italic r:id="rId118"/>
      <p:boldItalic r:id="rId119"/>
    </p:embeddedFont>
    <p:embeddedFont>
      <p:font typeface="Segoe UI" panose="020B0502040204020203" pitchFamily="34" charset="0"/>
      <p:regular r:id="rId120"/>
      <p:bold r:id="rId121"/>
      <p:italic r:id="rId122"/>
      <p:boldItalic r:id="rId123"/>
    </p:embeddedFont>
    <p:embeddedFont>
      <p:font typeface="Segoe UI Light" panose="020B0502040204020203" pitchFamily="34" charset="0"/>
      <p:regular r:id="rId124"/>
      <p: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7" autoAdjust="0"/>
    <p:restoredTop sz="94417" autoAdjust="0"/>
  </p:normalViewPr>
  <p:slideViewPr>
    <p:cSldViewPr snapToGrid="0">
      <p:cViewPr varScale="1">
        <p:scale>
          <a:sx n="82" d="100"/>
          <a:sy n="82" d="100"/>
        </p:scale>
        <p:origin x="144"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9.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4.fntdata"/><Relationship Id="rId154"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5.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5.xml"/><Relationship Id="rId85" Type="http://schemas.openxmlformats.org/officeDocument/2006/relationships/slide" Target="slides/slide80.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124" Type="http://schemas.openxmlformats.org/officeDocument/2006/relationships/font" Target="fonts/font1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6.xml"/><Relationship Id="rId82" Type="http://schemas.openxmlformats.org/officeDocument/2006/relationships/slide" Target="slides/slide77.xml"/><Relationship Id="rId152"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3.fntdata"/><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wird mit unterlagen und anderen </a:t>
            </a:r>
            <a:r>
              <a:rPr lang="de-DE" dirty="0" err="1"/>
              <a:t>themen</a:t>
            </a:r>
            <a:r>
              <a:rPr lang="de-DE" dirty="0"/>
              <a:t> wären des Seminars umgegangen</a:t>
            </a:r>
          </a:p>
        </p:txBody>
      </p:sp>
    </p:spTree>
    <p:extLst>
      <p:ext uri="{BB962C8B-B14F-4D97-AF65-F5344CB8AC3E}">
        <p14:creationId xmlns:p14="http://schemas.microsoft.com/office/powerpoint/2010/main" val="261416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Klärung des Begriffes </a:t>
            </a:r>
            <a:r>
              <a:rPr lang="de-DE" dirty="0" err="1"/>
              <a:t>Continues</a:t>
            </a:r>
            <a:r>
              <a:rPr lang="de-DE" dirty="0"/>
              <a:t> </a:t>
            </a:r>
            <a:r>
              <a:rPr lang="de-DE" dirty="0" err="1"/>
              <a:t>Delivery</a:t>
            </a:r>
            <a:endParaRPr lang="en-GB" dirty="0"/>
          </a:p>
        </p:txBody>
      </p:sp>
    </p:spTree>
    <p:extLst>
      <p:ext uri="{BB962C8B-B14F-4D97-AF65-F5344CB8AC3E}">
        <p14:creationId xmlns:p14="http://schemas.microsoft.com/office/powerpoint/2010/main" val="3823507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91069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23768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7887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9574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45507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26098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66962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092637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74525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0711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Grundbegriff klären Docker</a:t>
            </a:r>
          </a:p>
        </p:txBody>
      </p:sp>
    </p:spTree>
    <p:extLst>
      <p:ext uri="{BB962C8B-B14F-4D97-AF65-F5344CB8AC3E}">
        <p14:creationId xmlns:p14="http://schemas.microsoft.com/office/powerpoint/2010/main" val="3112179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78046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908013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984491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955008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37754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3871929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52893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65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Was ist </a:t>
            </a:r>
            <a:r>
              <a:rPr lang="de-DE" dirty="0" err="1"/>
              <a:t>wordpress</a:t>
            </a:r>
            <a:r>
              <a:rPr lang="de-DE" dirty="0"/>
              <a:t> wieso ist es relevant</a:t>
            </a:r>
          </a:p>
          <a:p>
            <a:r>
              <a:rPr lang="de-DE" dirty="0"/>
              <a:t>Was ist </a:t>
            </a:r>
            <a:r>
              <a:rPr lang="de-DE" dirty="0" err="1"/>
              <a:t>sylius</a:t>
            </a:r>
            <a:r>
              <a:rPr lang="de-DE" dirty="0"/>
              <a:t> </a:t>
            </a:r>
          </a:p>
          <a:p>
            <a:r>
              <a:rPr lang="de-DE" dirty="0"/>
              <a:t>Was macht die </a:t>
            </a:r>
            <a:r>
              <a:rPr lang="de-DE" dirty="0" err="1"/>
              <a:t>verwendung</a:t>
            </a:r>
            <a:r>
              <a:rPr lang="de-DE" dirty="0"/>
              <a:t> von Docker bei beiden so interessant und wichtig</a:t>
            </a:r>
          </a:p>
        </p:txBody>
      </p:sp>
    </p:spTree>
    <p:extLst>
      <p:ext uri="{BB962C8B-B14F-4D97-AF65-F5344CB8AC3E}">
        <p14:creationId xmlns:p14="http://schemas.microsoft.com/office/powerpoint/2010/main" val="1112238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Was ist </a:t>
            </a:r>
            <a:r>
              <a:rPr lang="de-DE" dirty="0" err="1"/>
              <a:t>wordpress</a:t>
            </a:r>
            <a:r>
              <a:rPr lang="de-DE" dirty="0"/>
              <a:t> wieso ist es relevant</a:t>
            </a:r>
          </a:p>
          <a:p>
            <a:r>
              <a:rPr lang="de-DE" dirty="0"/>
              <a:t>Was ist </a:t>
            </a:r>
            <a:r>
              <a:rPr lang="de-DE" dirty="0" err="1"/>
              <a:t>sylius</a:t>
            </a:r>
            <a:r>
              <a:rPr lang="de-DE" dirty="0"/>
              <a:t> </a:t>
            </a:r>
          </a:p>
          <a:p>
            <a:r>
              <a:rPr lang="de-DE" dirty="0"/>
              <a:t>Was macht die </a:t>
            </a:r>
            <a:r>
              <a:rPr lang="de-DE" dirty="0" err="1"/>
              <a:t>verwendung</a:t>
            </a:r>
            <a:r>
              <a:rPr lang="de-DE" dirty="0"/>
              <a:t> von Docker bei beiden so interessant und wichtig</a:t>
            </a:r>
          </a:p>
        </p:txBody>
      </p:sp>
    </p:spTree>
    <p:extLst>
      <p:ext uri="{BB962C8B-B14F-4D97-AF65-F5344CB8AC3E}">
        <p14:creationId xmlns:p14="http://schemas.microsoft.com/office/powerpoint/2010/main" val="312248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727582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85588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66597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52419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678986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18538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134522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Ein paar </a:t>
            </a:r>
            <a:r>
              <a:rPr lang="de-DE" dirty="0" err="1"/>
              <a:t>best</a:t>
            </a:r>
            <a:r>
              <a:rPr lang="de-DE" dirty="0"/>
              <a:t> </a:t>
            </a:r>
            <a:r>
              <a:rPr lang="de-DE" dirty="0" err="1"/>
              <a:t>pracitsies</a:t>
            </a:r>
            <a:r>
              <a:rPr lang="de-DE" dirty="0"/>
              <a:t> erwähnen und erklären</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76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15948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696672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648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35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66268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00959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1807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88772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134522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36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29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06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3993874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17260208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29269871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3975061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200431437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8631473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5434178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9696893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769087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184193855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11579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25152680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326123067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5863781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40405258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77235282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10452681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5361890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3401693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2744545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2392136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37555058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34298425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329094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31317972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36553410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0777552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464879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32701698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23515734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28598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97865895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692246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35900133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383705293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15867001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233267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1493753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23863609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42755375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1935329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99666245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29883615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36908186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99041772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26476985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37343275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72053380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80397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32415391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3952327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6426615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30435491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318989921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46054654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21479432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371822781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147426532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39817489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300897507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82952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33450332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10753276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406754713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15385716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3249390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64436347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383703870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66006337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167855948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2061943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135610744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166614617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9380599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5407759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5023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8091902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8051495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980367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757183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40265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956467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742609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6299909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4723771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932820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93492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2006874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061683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9363660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25927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416635476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44247466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95624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26303230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91927659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292667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32147366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9180519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150083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59673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1983322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2174882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4840028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642865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9024922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4334670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363579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6952377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272312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57076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2210189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1965476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7092810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793387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64049115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02363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3417767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5741786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82821190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99000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9739860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43942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9134679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03667846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691286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6748120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498535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1246235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32540693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035779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1372072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4977702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471697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1751494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2430379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6891026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6365088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7348601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8532678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51994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179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627956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theme" Target="../theme/theme3.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slideLayout" Target="../slideLayouts/slideLayout212.xml"/><Relationship Id="rId5" Type="http://schemas.openxmlformats.org/officeDocument/2006/relationships/slideLayout" Target="../slideLayouts/slideLayout143.xml"/><Relationship Id="rId61" Type="http://schemas.openxmlformats.org/officeDocument/2006/relationships/slideLayout" Target="../slideLayouts/slideLayout199.xml"/><Relationship Id="rId19" Type="http://schemas.openxmlformats.org/officeDocument/2006/relationships/slideLayout" Target="../slideLayouts/slideLayout15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slideLayout" Target="../slideLayouts/slideLayout210.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slideLayout" Target="../slideLayouts/slideLayout208.xml"/><Relationship Id="rId75" Type="http://schemas.openxmlformats.org/officeDocument/2006/relationships/slideLayout" Target="../slideLayouts/slideLayout213.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10" Type="http://schemas.openxmlformats.org/officeDocument/2006/relationships/slideLayout" Target="../slideLayouts/slideLayout148.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slideLayout" Target="../slideLayouts/slideLayout21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9" Type="http://schemas.openxmlformats.org/officeDocument/2006/relationships/slideLayout" Target="../slideLayouts/slideLayout177.xml"/><Relationship Id="rId34" Type="http://schemas.openxmlformats.org/officeDocument/2006/relationships/slideLayout" Target="../slideLayouts/slideLayout172.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76" Type="http://schemas.openxmlformats.org/officeDocument/2006/relationships/theme" Target="../theme/theme4.xml"/><Relationship Id="rId7" Type="http://schemas.openxmlformats.org/officeDocument/2006/relationships/slideLayout" Target="../slideLayouts/slideLayout145.xml"/><Relationship Id="rId71" Type="http://schemas.openxmlformats.org/officeDocument/2006/relationships/slideLayout" Target="../slideLayouts/slideLayout20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47" Type="http://schemas.openxmlformats.org/officeDocument/2006/relationships/slideLayout" Target="../slideLayouts/slideLayout260.xml"/><Relationship Id="rId50" Type="http://schemas.openxmlformats.org/officeDocument/2006/relationships/slideLayout" Target="../slideLayouts/slideLayout263.xml"/><Relationship Id="rId55" Type="http://schemas.openxmlformats.org/officeDocument/2006/relationships/slideLayout" Target="../slideLayouts/slideLayout268.xml"/><Relationship Id="rId63" Type="http://schemas.openxmlformats.org/officeDocument/2006/relationships/slideLayout" Target="../slideLayouts/slideLayout276.xml"/><Relationship Id="rId68" Type="http://schemas.openxmlformats.org/officeDocument/2006/relationships/theme" Target="../theme/theme5.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9" Type="http://schemas.openxmlformats.org/officeDocument/2006/relationships/slideLayout" Target="../slideLayouts/slideLayout242.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45" Type="http://schemas.openxmlformats.org/officeDocument/2006/relationships/slideLayout" Target="../slideLayouts/slideLayout258.xml"/><Relationship Id="rId53" Type="http://schemas.openxmlformats.org/officeDocument/2006/relationships/slideLayout" Target="../slideLayouts/slideLayout266.xml"/><Relationship Id="rId58" Type="http://schemas.openxmlformats.org/officeDocument/2006/relationships/slideLayout" Target="../slideLayouts/slideLayout271.xml"/><Relationship Id="rId66" Type="http://schemas.openxmlformats.org/officeDocument/2006/relationships/slideLayout" Target="../slideLayouts/slideLayout279.xml"/><Relationship Id="rId5" Type="http://schemas.openxmlformats.org/officeDocument/2006/relationships/slideLayout" Target="../slideLayouts/slideLayout218.xml"/><Relationship Id="rId61" Type="http://schemas.openxmlformats.org/officeDocument/2006/relationships/slideLayout" Target="../slideLayouts/slideLayout274.xml"/><Relationship Id="rId19" Type="http://schemas.openxmlformats.org/officeDocument/2006/relationships/slideLayout" Target="../slideLayouts/slideLayout23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slideLayout" Target="../slideLayouts/slideLayout256.xml"/><Relationship Id="rId48" Type="http://schemas.openxmlformats.org/officeDocument/2006/relationships/slideLayout" Target="../slideLayouts/slideLayout261.xml"/><Relationship Id="rId56" Type="http://schemas.openxmlformats.org/officeDocument/2006/relationships/slideLayout" Target="../slideLayouts/slideLayout269.xml"/><Relationship Id="rId64" Type="http://schemas.openxmlformats.org/officeDocument/2006/relationships/slideLayout" Target="../slideLayouts/slideLayout277.xml"/><Relationship Id="rId8" Type="http://schemas.openxmlformats.org/officeDocument/2006/relationships/slideLayout" Target="../slideLayouts/slideLayout221.xml"/><Relationship Id="rId51" Type="http://schemas.openxmlformats.org/officeDocument/2006/relationships/slideLayout" Target="../slideLayouts/slideLayout264.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46" Type="http://schemas.openxmlformats.org/officeDocument/2006/relationships/slideLayout" Target="../slideLayouts/slideLayout259.xml"/><Relationship Id="rId59" Type="http://schemas.openxmlformats.org/officeDocument/2006/relationships/slideLayout" Target="../slideLayouts/slideLayout272.xml"/><Relationship Id="rId67" Type="http://schemas.openxmlformats.org/officeDocument/2006/relationships/slideLayout" Target="../slideLayouts/slideLayout280.xml"/><Relationship Id="rId20" Type="http://schemas.openxmlformats.org/officeDocument/2006/relationships/slideLayout" Target="../slideLayouts/slideLayout233.xml"/><Relationship Id="rId41" Type="http://schemas.openxmlformats.org/officeDocument/2006/relationships/slideLayout" Target="../slideLayouts/slideLayout254.xml"/><Relationship Id="rId54" Type="http://schemas.openxmlformats.org/officeDocument/2006/relationships/slideLayout" Target="../slideLayouts/slideLayout267.xml"/><Relationship Id="rId62" Type="http://schemas.openxmlformats.org/officeDocument/2006/relationships/slideLayout" Target="../slideLayouts/slideLayout27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49" Type="http://schemas.openxmlformats.org/officeDocument/2006/relationships/slideLayout" Target="../slideLayouts/slideLayout262.xml"/><Relationship Id="rId57" Type="http://schemas.openxmlformats.org/officeDocument/2006/relationships/slideLayout" Target="../slideLayouts/slideLayout270.xml"/><Relationship Id="rId10" Type="http://schemas.openxmlformats.org/officeDocument/2006/relationships/slideLayout" Target="../slideLayouts/slideLayout223.xml"/><Relationship Id="rId31" Type="http://schemas.openxmlformats.org/officeDocument/2006/relationships/slideLayout" Target="../slideLayouts/slideLayout244.xml"/><Relationship Id="rId44" Type="http://schemas.openxmlformats.org/officeDocument/2006/relationships/slideLayout" Target="../slideLayouts/slideLayout257.xml"/><Relationship Id="rId52" Type="http://schemas.openxmlformats.org/officeDocument/2006/relationships/slideLayout" Target="../slideLayouts/slideLayout265.xml"/><Relationship Id="rId60" Type="http://schemas.openxmlformats.org/officeDocument/2006/relationships/slideLayout" Target="../slideLayouts/slideLayout273.xml"/><Relationship Id="rId65" Type="http://schemas.openxmlformats.org/officeDocument/2006/relationships/slideLayout" Target="../slideLayouts/slideLayout278.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9" Type="http://schemas.openxmlformats.org/officeDocument/2006/relationships/slideLayout" Target="../slideLayouts/slideLayout2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3" r:id="rId5"/>
    <p:sldLayoutId id="2147483756" r:id="rId6"/>
    <p:sldLayoutId id="2147483758" r:id="rId7"/>
    <p:sldLayoutId id="2147483759" r:id="rId8"/>
    <p:sldLayoutId id="2147483761" r:id="rId9"/>
    <p:sldLayoutId id="2147483763" r:id="rId10"/>
    <p:sldLayoutId id="2147483764" r:id="rId11"/>
    <p:sldLayoutId id="2147483765" r:id="rId12"/>
    <p:sldLayoutId id="2147483766" r:id="rId13"/>
    <p:sldLayoutId id="2147483767" r:id="rId14"/>
    <p:sldLayoutId id="2147483768" r:id="rId15"/>
    <p:sldLayoutId id="2147483769" r:id="rId16"/>
    <p:sldLayoutId id="2147483771" r:id="rId17"/>
    <p:sldLayoutId id="2147483772" r:id="rId18"/>
    <p:sldLayoutId id="2147483773" r:id="rId19"/>
    <p:sldLayoutId id="2147483774" r:id="rId20"/>
    <p:sldLayoutId id="2147483775" r:id="rId21"/>
    <p:sldLayoutId id="2147483776" r:id="rId22"/>
    <p:sldLayoutId id="2147483777"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165881869"/>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47980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 id="2147483917" r:id="rId33"/>
    <p:sldLayoutId id="2147483918" r:id="rId34"/>
    <p:sldLayoutId id="2147483919" r:id="rId35"/>
    <p:sldLayoutId id="2147483920" r:id="rId36"/>
    <p:sldLayoutId id="2147483921" r:id="rId37"/>
    <p:sldLayoutId id="2147483922" r:id="rId38"/>
    <p:sldLayoutId id="2147483923" r:id="rId39"/>
    <p:sldLayoutId id="2147483924" r:id="rId40"/>
    <p:sldLayoutId id="2147483925" r:id="rId41"/>
    <p:sldLayoutId id="2147483926" r:id="rId42"/>
    <p:sldLayoutId id="2147483927" r:id="rId43"/>
    <p:sldLayoutId id="2147483928" r:id="rId44"/>
    <p:sldLayoutId id="2147483929" r:id="rId45"/>
    <p:sldLayoutId id="2147483930" r:id="rId46"/>
    <p:sldLayoutId id="2147483931" r:id="rId47"/>
    <p:sldLayoutId id="2147483932" r:id="rId48"/>
    <p:sldLayoutId id="2147483933" r:id="rId49"/>
    <p:sldLayoutId id="2147483934" r:id="rId50"/>
    <p:sldLayoutId id="2147483935" r:id="rId51"/>
    <p:sldLayoutId id="2147483936" r:id="rId52"/>
    <p:sldLayoutId id="2147483937" r:id="rId53"/>
    <p:sldLayoutId id="2147483938" r:id="rId54"/>
    <p:sldLayoutId id="2147483939" r:id="rId55"/>
    <p:sldLayoutId id="2147483940" r:id="rId56"/>
    <p:sldLayoutId id="2147483941" r:id="rId57"/>
    <p:sldLayoutId id="2147483942" r:id="rId58"/>
    <p:sldLayoutId id="2147483943" r:id="rId59"/>
    <p:sldLayoutId id="2147483944" r:id="rId60"/>
    <p:sldLayoutId id="2147483945" r:id="rId61"/>
    <p:sldLayoutId id="2147483946" r:id="rId62"/>
    <p:sldLayoutId id="2147483947" r:id="rId63"/>
    <p:sldLayoutId id="2147483948" r:id="rId64"/>
    <p:sldLayoutId id="2147483949" r:id="rId65"/>
    <p:sldLayoutId id="2147483950" r:id="rId66"/>
    <p:sldLayoutId id="2147483951"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86.xml"/><Relationship Id="rId5" Type="http://schemas.openxmlformats.org/officeDocument/2006/relationships/image" Target="../media/image46.jp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19.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9.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2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6.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2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26.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3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2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2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26.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8.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18.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8.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2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1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1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4.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26.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21.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2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5.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4.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28.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8.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26.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6.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6.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6.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26.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21.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1.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1.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4.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33.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3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26.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2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4.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4.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26.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26.xml"/></Relationships>
</file>

<file path=ppt/slides/_rels/slide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1.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1.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1.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26.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6.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26.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26.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21.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1.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21.xml"/></Relationships>
</file>

<file path=ppt/slides/_rels/slide9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7853643" cy="1512862"/>
            <a:chOff x="544512" y="2155655"/>
            <a:chExt cx="7853643"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7853643"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Continuous</a:t>
              </a: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Delivery</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1</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9" name="Google Shape;419;p8"/>
          <p:cNvPicPr preferRelativeResize="0"/>
          <p:nvPr/>
        </p:nvPicPr>
        <p:blipFill rotWithShape="1">
          <a:blip r:embed="rId3">
            <a:alphaModFix/>
          </a:blip>
          <a:srcRect/>
          <a:stretch/>
        </p:blipFill>
        <p:spPr>
          <a:xfrm>
            <a:off x="161592" y="740701"/>
            <a:ext cx="3466733" cy="5933575"/>
          </a:xfrm>
          <a:prstGeom prst="rect">
            <a:avLst/>
          </a:prstGeom>
          <a:noFill/>
          <a:ln>
            <a:noFill/>
          </a:ln>
        </p:spPr>
      </p:pic>
      <p:grpSp>
        <p:nvGrpSpPr>
          <p:cNvPr id="420" name="Google Shape;420;p8"/>
          <p:cNvGrpSpPr/>
          <p:nvPr/>
        </p:nvGrpSpPr>
        <p:grpSpPr>
          <a:xfrm>
            <a:off x="431371" y="1988840"/>
            <a:ext cx="3470477" cy="2688299"/>
            <a:chOff x="323528" y="1491630"/>
            <a:chExt cx="2602858" cy="2016224"/>
          </a:xfrm>
        </p:grpSpPr>
        <p:pic>
          <p:nvPicPr>
            <p:cNvPr id="421" name="Google Shape;421;p8"/>
            <p:cNvPicPr preferRelativeResize="0"/>
            <p:nvPr/>
          </p:nvPicPr>
          <p:blipFill rotWithShape="1">
            <a:blip r:embed="rId4">
              <a:alphaModFix/>
            </a:blip>
            <a:srcRect/>
            <a:stretch/>
          </p:blipFill>
          <p:spPr>
            <a:xfrm>
              <a:off x="323528" y="1491630"/>
              <a:ext cx="288032" cy="262315"/>
            </a:xfrm>
            <a:prstGeom prst="rect">
              <a:avLst/>
            </a:prstGeom>
            <a:noFill/>
            <a:ln>
              <a:noFill/>
            </a:ln>
          </p:spPr>
        </p:pic>
        <p:sp>
          <p:nvSpPr>
            <p:cNvPr id="422" name="Google Shape;422;p8"/>
            <p:cNvSpPr txBox="1"/>
            <p:nvPr/>
          </p:nvSpPr>
          <p:spPr>
            <a:xfrm>
              <a:off x="395536" y="1923678"/>
              <a:ext cx="1228943" cy="377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0" i="0" u="none" strike="noStrike" cap="none">
                  <a:solidFill>
                    <a:srgbClr val="FFFFFF"/>
                  </a:solidFill>
                  <a:latin typeface="Bebas Neue"/>
                  <a:ea typeface="Bebas Neue"/>
                  <a:cs typeface="Bebas Neue"/>
                  <a:sym typeface="Bebas Neue"/>
                </a:rPr>
                <a:t>Ben Cöppicus</a:t>
              </a:r>
              <a:endParaRPr sz="2667" b="0" i="0" u="none" strike="noStrike" cap="none">
                <a:solidFill>
                  <a:srgbClr val="FFFFFF"/>
                </a:solidFill>
                <a:latin typeface="Bebas Neue"/>
                <a:ea typeface="Bebas Neue"/>
                <a:cs typeface="Bebas Neue"/>
                <a:sym typeface="Bebas Neue"/>
              </a:endParaRPr>
            </a:p>
          </p:txBody>
        </p:sp>
        <p:sp>
          <p:nvSpPr>
            <p:cNvPr id="423" name="Google Shape;423;p8"/>
            <p:cNvSpPr txBox="1"/>
            <p:nvPr/>
          </p:nvSpPr>
          <p:spPr>
            <a:xfrm>
              <a:off x="406106" y="2323788"/>
              <a:ext cx="2520280" cy="553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933" b="0" i="0" u="none" strike="noStrike" cap="none" dirty="0">
                  <a:solidFill>
                    <a:srgbClr val="FFFFFF"/>
                  </a:solidFill>
                  <a:latin typeface="Open Sans"/>
                  <a:ea typeface="Open Sans"/>
                  <a:cs typeface="Open Sans"/>
                  <a:sym typeface="Open Sans"/>
                </a:rPr>
                <a:t>Anwendungsentwick</a:t>
              </a:r>
              <a:r>
                <a:rPr lang="de-DE" sz="933" dirty="0">
                  <a:solidFill>
                    <a:srgbClr val="FFFFFF"/>
                  </a:solidFill>
                  <a:latin typeface="Open Sans"/>
                  <a:ea typeface="Open Sans"/>
                  <a:cs typeface="Open Sans"/>
                  <a:sym typeface="Open Sans"/>
                </a:rPr>
                <a:t>ler, Autor und Dozent. Bekannt für meine IT Bücher und Seminare. Meine Spezialität liegt im Bereich Desktop und Cloud Entwicklung.</a:t>
              </a:r>
              <a:endParaRPr lang="de-DE" sz="933" b="0" i="0" u="none" strike="noStrike" cap="none" dirty="0">
                <a:solidFill>
                  <a:srgbClr val="FFFFFF"/>
                </a:solidFill>
                <a:latin typeface="Open Sans"/>
                <a:ea typeface="Open Sans"/>
                <a:cs typeface="Open Sans"/>
                <a:sym typeface="Open Sans"/>
              </a:endParaRPr>
            </a:p>
          </p:txBody>
        </p:sp>
        <p:cxnSp>
          <p:nvCxnSpPr>
            <p:cNvPr id="424" name="Google Shape;424;p8"/>
            <p:cNvCxnSpPr/>
            <p:nvPr/>
          </p:nvCxnSpPr>
          <p:spPr>
            <a:xfrm>
              <a:off x="514339" y="3507854"/>
              <a:ext cx="1969429" cy="0"/>
            </a:xfrm>
            <a:prstGeom prst="straightConnector1">
              <a:avLst/>
            </a:prstGeom>
            <a:noFill/>
            <a:ln w="9525" cap="flat" cmpd="sng">
              <a:solidFill>
                <a:schemeClr val="lt1">
                  <a:alpha val="20784"/>
                </a:schemeClr>
              </a:solidFill>
              <a:prstDash val="solid"/>
              <a:miter lim="800000"/>
              <a:headEnd type="none" w="sm" len="sm"/>
              <a:tailEnd type="none" w="sm" len="sm"/>
            </a:ln>
          </p:spPr>
        </p:cxnSp>
      </p:grpSp>
      <p:grpSp>
        <p:nvGrpSpPr>
          <p:cNvPr id="426" name="Google Shape;426;p8"/>
          <p:cNvGrpSpPr/>
          <p:nvPr/>
        </p:nvGrpSpPr>
        <p:grpSpPr>
          <a:xfrm>
            <a:off x="7822533" y="1118162"/>
            <a:ext cx="3650064" cy="1387958"/>
            <a:chOff x="5866900" y="838621"/>
            <a:chExt cx="2737548" cy="1040969"/>
          </a:xfrm>
        </p:grpSpPr>
        <p:sp>
          <p:nvSpPr>
            <p:cNvPr id="427" name="Google Shape;427;p8"/>
            <p:cNvSpPr txBox="1"/>
            <p:nvPr/>
          </p:nvSpPr>
          <p:spPr>
            <a:xfrm>
              <a:off x="6372200" y="915566"/>
              <a:ext cx="946413"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Erfahrungen</a:t>
              </a:r>
              <a:endParaRPr/>
            </a:p>
          </p:txBody>
        </p:sp>
        <p:sp>
          <p:nvSpPr>
            <p:cNvPr id="428" name="Google Shape;428;p8"/>
            <p:cNvSpPr txBox="1"/>
            <p:nvPr/>
          </p:nvSpPr>
          <p:spPr>
            <a:xfrm>
              <a:off x="6382865" y="1209821"/>
              <a:ext cx="2221583" cy="669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Mit Docker habe ich mich meine gesamte Zeit als Anwendungsentwickler beschäftigt. Von kleinen Projekten bis hin zu Umsetzun</a:t>
              </a:r>
              <a:r>
                <a:rPr lang="de-DE" sz="867" dirty="0">
                  <a:solidFill>
                    <a:srgbClr val="7F7F7F"/>
                  </a:solidFill>
                  <a:latin typeface="Open Sans"/>
                  <a:ea typeface="Open Sans"/>
                  <a:cs typeface="Open Sans"/>
                  <a:sym typeface="Open Sans"/>
                </a:rPr>
                <a:t>gen ganzer IT Projekte mit Docker.</a:t>
              </a:r>
              <a:endParaRPr lang="de-DE" sz="867" b="0" i="0" u="none" strike="noStrike" cap="none" dirty="0">
                <a:solidFill>
                  <a:srgbClr val="7F7F7F"/>
                </a:solidFill>
                <a:latin typeface="Open Sans"/>
                <a:ea typeface="Open Sans"/>
                <a:cs typeface="Open Sans"/>
                <a:sym typeface="Open Sans"/>
              </a:endParaRPr>
            </a:p>
          </p:txBody>
        </p:sp>
        <p:sp>
          <p:nvSpPr>
            <p:cNvPr id="429" name="Google Shape;429;p8"/>
            <p:cNvSpPr txBox="1"/>
            <p:nvPr/>
          </p:nvSpPr>
          <p:spPr>
            <a:xfrm>
              <a:off x="5866900" y="838621"/>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01.</a:t>
              </a:r>
              <a:endParaRPr sz="3200" b="0" i="0" u="none" strike="noStrike" cap="none">
                <a:solidFill>
                  <a:srgbClr val="ECECEC"/>
                </a:solidFill>
                <a:latin typeface="Bebas Neue"/>
                <a:ea typeface="Bebas Neue"/>
                <a:cs typeface="Bebas Neue"/>
                <a:sym typeface="Bebas Neue"/>
              </a:endParaRPr>
            </a:p>
          </p:txBody>
        </p:sp>
      </p:grpSp>
      <p:grpSp>
        <p:nvGrpSpPr>
          <p:cNvPr id="430" name="Google Shape;430;p8"/>
          <p:cNvGrpSpPr/>
          <p:nvPr/>
        </p:nvGrpSpPr>
        <p:grpSpPr>
          <a:xfrm>
            <a:off x="7859637" y="2750343"/>
            <a:ext cx="3650064" cy="987592"/>
            <a:chOff x="5894728" y="2062757"/>
            <a:chExt cx="2737548" cy="740694"/>
          </a:xfrm>
        </p:grpSpPr>
        <p:sp>
          <p:nvSpPr>
            <p:cNvPr id="431" name="Google Shape;431;p8"/>
            <p:cNvSpPr txBox="1"/>
            <p:nvPr/>
          </p:nvSpPr>
          <p:spPr>
            <a:xfrm>
              <a:off x="6400028" y="2139702"/>
              <a:ext cx="1426112"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Stärken &amp; Schwächen</a:t>
              </a:r>
              <a:endParaRPr/>
            </a:p>
          </p:txBody>
        </p:sp>
        <p:sp>
          <p:nvSpPr>
            <p:cNvPr id="432" name="Google Shape;432;p8"/>
            <p:cNvSpPr txBox="1"/>
            <p:nvPr/>
          </p:nvSpPr>
          <p:spPr>
            <a:xfrm>
              <a:off x="6410693" y="2433957"/>
              <a:ext cx="2221583"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Anwendungsentwickler, Autor und Dozent für Desktop, Cloud und Anwendungsentwicklung</a:t>
              </a:r>
              <a:endParaRPr lang="de-DE" sz="867" b="0" i="0" u="none" strike="noStrike" cap="none" dirty="0">
                <a:solidFill>
                  <a:srgbClr val="7F7F7F"/>
                </a:solidFill>
                <a:latin typeface="Open Sans"/>
                <a:ea typeface="Open Sans"/>
                <a:cs typeface="Open Sans"/>
                <a:sym typeface="Open Sans"/>
              </a:endParaRPr>
            </a:p>
          </p:txBody>
        </p:sp>
        <p:sp>
          <p:nvSpPr>
            <p:cNvPr id="433" name="Google Shape;433;p8"/>
            <p:cNvSpPr txBox="1"/>
            <p:nvPr/>
          </p:nvSpPr>
          <p:spPr>
            <a:xfrm>
              <a:off x="5894728" y="2062757"/>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02.</a:t>
              </a:r>
              <a:endParaRPr sz="3200" b="0" i="0" u="none" strike="noStrike" cap="none">
                <a:solidFill>
                  <a:srgbClr val="ECECEC"/>
                </a:solidFill>
                <a:latin typeface="Bebas Neue"/>
                <a:ea typeface="Bebas Neue"/>
                <a:cs typeface="Bebas Neue"/>
                <a:sym typeface="Bebas Neue"/>
              </a:endParaRPr>
            </a:p>
          </p:txBody>
        </p:sp>
      </p:grpSp>
      <p:grpSp>
        <p:nvGrpSpPr>
          <p:cNvPr id="434" name="Google Shape;434;p8"/>
          <p:cNvGrpSpPr/>
          <p:nvPr/>
        </p:nvGrpSpPr>
        <p:grpSpPr>
          <a:xfrm>
            <a:off x="7918544" y="4327157"/>
            <a:ext cx="3650064" cy="1187775"/>
            <a:chOff x="5938908" y="3245370"/>
            <a:chExt cx="2737548" cy="890832"/>
          </a:xfrm>
        </p:grpSpPr>
        <p:sp>
          <p:nvSpPr>
            <p:cNvPr id="435" name="Google Shape;435;p8"/>
            <p:cNvSpPr txBox="1"/>
            <p:nvPr/>
          </p:nvSpPr>
          <p:spPr>
            <a:xfrm>
              <a:off x="6444208" y="3322315"/>
              <a:ext cx="1512674"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Derzeitiger Werdegang</a:t>
              </a:r>
              <a:endParaRPr/>
            </a:p>
          </p:txBody>
        </p:sp>
        <p:sp>
          <p:nvSpPr>
            <p:cNvPr id="436" name="Google Shape;436;p8"/>
            <p:cNvSpPr txBox="1"/>
            <p:nvPr/>
          </p:nvSpPr>
          <p:spPr>
            <a:xfrm>
              <a:off x="6454873" y="3616570"/>
              <a:ext cx="2221583"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Derzeitig arbeite ich als Anwendungsentwickler bei der GUS ERP. Zudem bin ich selbständiger Autor und Dozent.</a:t>
              </a:r>
            </a:p>
          </p:txBody>
        </p:sp>
        <p:sp>
          <p:nvSpPr>
            <p:cNvPr id="437" name="Google Shape;437;p8"/>
            <p:cNvSpPr txBox="1"/>
            <p:nvPr/>
          </p:nvSpPr>
          <p:spPr>
            <a:xfrm>
              <a:off x="5938908" y="3245370"/>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03.</a:t>
              </a:r>
              <a:endParaRPr sz="3200" b="0" i="0" u="none" strike="noStrike" cap="none">
                <a:solidFill>
                  <a:srgbClr val="ECECEC"/>
                </a:solidFill>
                <a:latin typeface="Bebas Neue"/>
                <a:ea typeface="Bebas Neue"/>
                <a:cs typeface="Bebas Neue"/>
                <a:sym typeface="Bebas Neue"/>
              </a:endParaRPr>
            </a:p>
          </p:txBody>
        </p:sp>
      </p:grpSp>
      <p:grpSp>
        <p:nvGrpSpPr>
          <p:cNvPr id="438" name="Google Shape;438;p8"/>
          <p:cNvGrpSpPr/>
          <p:nvPr/>
        </p:nvGrpSpPr>
        <p:grpSpPr>
          <a:xfrm>
            <a:off x="11319310" y="359343"/>
            <a:ext cx="603183" cy="603183"/>
            <a:chOff x="8489482" y="269507"/>
            <a:chExt cx="452387" cy="452387"/>
          </a:xfrm>
        </p:grpSpPr>
        <p:sp>
          <p:nvSpPr>
            <p:cNvPr id="439" name="Google Shape;439;p8"/>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0" name="Google Shape;440;p8"/>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10</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420"/>
                                        </p:tgtEl>
                                        <p:attrNameLst>
                                          <p:attrName>style.visibility</p:attrName>
                                        </p:attrNameLst>
                                      </p:cBhvr>
                                      <p:to>
                                        <p:strVal val="visible"/>
                                      </p:to>
                                    </p:set>
                                    <p:anim calcmode="lin" valueType="num">
                                      <p:cBhvr additive="base">
                                        <p:cTn id="14" dur="500"/>
                                        <p:tgtEl>
                                          <p:spTgt spid="420"/>
                                        </p:tgtEl>
                                        <p:attrNameLst>
                                          <p:attrName>ppt_w</p:attrName>
                                        </p:attrNameLst>
                                      </p:cBhvr>
                                      <p:tavLst>
                                        <p:tav tm="0">
                                          <p:val>
                                            <p:strVal val="0"/>
                                          </p:val>
                                        </p:tav>
                                        <p:tav tm="100000">
                                          <p:val>
                                            <p:strVal val="#ppt_w"/>
                                          </p:val>
                                        </p:tav>
                                      </p:tavLst>
                                    </p:anim>
                                    <p:anim calcmode="lin" valueType="num">
                                      <p:cBhvr additive="base">
                                        <p:cTn id="15" dur="500"/>
                                        <p:tgtEl>
                                          <p:spTgt spid="420"/>
                                        </p:tgtEl>
                                        <p:attrNameLst>
                                          <p:attrName>ppt_h</p:attrName>
                                        </p:attrNameLst>
                                      </p:cBhvr>
                                      <p:tavLst>
                                        <p:tav tm="0">
                                          <p:val>
                                            <p:strVal val="0"/>
                                          </p:val>
                                        </p:tav>
                                        <p:tav tm="100000">
                                          <p:val>
                                            <p:strVal val="#ppt_h"/>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500"/>
                                        <p:tgtEl>
                                          <p:spTgt spid="4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500"/>
                                        <p:tgtEl>
                                          <p:spTgt spid="4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
          <p:cNvSpPr>
            <a:spLocks noGrp="1"/>
          </p:cNvSpPr>
          <p:nvPr>
            <p:ph type="pic" idx="2"/>
          </p:nvPr>
        </p:nvSpPr>
        <p:spPr>
          <a:xfrm rot="-2816781">
            <a:off x="432000" y="-609600"/>
            <a:ext cx="3530984" cy="7492152"/>
          </a:xfrm>
          <a:prstGeom prst="rect">
            <a:avLst/>
          </a:prstGeom>
          <a:solidFill>
            <a:schemeClr val="dk1"/>
          </a:solidFill>
          <a:ln>
            <a:noFill/>
          </a:ln>
        </p:spPr>
      </p:sp>
      <p:sp>
        <p:nvSpPr>
          <p:cNvPr id="447" name="Google Shape;447;p9"/>
          <p:cNvSpPr/>
          <p:nvPr/>
        </p:nvSpPr>
        <p:spPr>
          <a:xfrm>
            <a:off x="3983765" y="2372883"/>
            <a:ext cx="384043" cy="384043"/>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8" name="Google Shape;448;p9"/>
          <p:cNvSpPr/>
          <p:nvPr/>
        </p:nvSpPr>
        <p:spPr>
          <a:xfrm>
            <a:off x="3311691" y="4389107"/>
            <a:ext cx="240027" cy="240027"/>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9" name="Google Shape;449;p9"/>
          <p:cNvSpPr/>
          <p:nvPr/>
        </p:nvSpPr>
        <p:spPr>
          <a:xfrm>
            <a:off x="1557095" y="5006423"/>
            <a:ext cx="384043" cy="384043"/>
          </a:xfrm>
          <a:prstGeom prst="frame">
            <a:avLst>
              <a:gd name="adj1" fmla="val 1801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50" name="Google Shape;450;p9"/>
          <p:cNvSpPr/>
          <p:nvPr/>
        </p:nvSpPr>
        <p:spPr>
          <a:xfrm rot="577545">
            <a:off x="5167114" y="4448158"/>
            <a:ext cx="480053" cy="413839"/>
          </a:xfrm>
          <a:custGeom>
            <a:avLst/>
            <a:gdLst/>
            <a:ahLst/>
            <a:cxnLst/>
            <a:rect l="l" t="t" r="r" b="b"/>
            <a:pathLst>
              <a:path w="504056" h="434531" extrusionOk="0">
                <a:moveTo>
                  <a:pt x="252028" y="144018"/>
                </a:moveTo>
                <a:lnTo>
                  <a:pt x="111341" y="360042"/>
                </a:lnTo>
                <a:lnTo>
                  <a:pt x="392714" y="360042"/>
                </a:lnTo>
                <a:close/>
                <a:moveTo>
                  <a:pt x="252028" y="0"/>
                </a:moveTo>
                <a:lnTo>
                  <a:pt x="504056" y="434531"/>
                </a:lnTo>
                <a:lnTo>
                  <a:pt x="0" y="434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1" name="Google Shape;451;p9"/>
          <p:cNvGrpSpPr/>
          <p:nvPr/>
        </p:nvGrpSpPr>
        <p:grpSpPr>
          <a:xfrm>
            <a:off x="5999990" y="3042905"/>
            <a:ext cx="2839276" cy="1085182"/>
            <a:chOff x="4499992" y="2282177"/>
            <a:chExt cx="2129457" cy="813886"/>
          </a:xfrm>
        </p:grpSpPr>
        <p:sp>
          <p:nvSpPr>
            <p:cNvPr id="452" name="Google Shape;452;p9"/>
            <p:cNvSpPr txBox="1"/>
            <p:nvPr/>
          </p:nvSpPr>
          <p:spPr>
            <a:xfrm>
              <a:off x="4499992" y="2282177"/>
              <a:ext cx="80695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Erfahrungen</a:t>
              </a:r>
              <a:endParaRPr sz="1600" b="0" i="0" u="none" strike="noStrike" cap="none">
                <a:solidFill>
                  <a:srgbClr val="383838"/>
                </a:solidFill>
                <a:latin typeface="Bebas Neue"/>
                <a:ea typeface="Bebas Neue"/>
                <a:cs typeface="Bebas Neue"/>
                <a:sym typeface="Bebas Neue"/>
              </a:endParaRPr>
            </a:p>
          </p:txBody>
        </p:sp>
        <p:sp>
          <p:nvSpPr>
            <p:cNvPr id="453" name="Google Shape;453;p9"/>
            <p:cNvSpPr txBox="1"/>
            <p:nvPr/>
          </p:nvSpPr>
          <p:spPr>
            <a:xfrm>
              <a:off x="451065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Erfahrungen haben Sie mit dem Thema des Seminars schon gemacht</a:t>
              </a:r>
              <a:r>
                <a:rPr lang="de-DE" sz="867" dirty="0">
                  <a:solidFill>
                    <a:srgbClr val="7F7F7F"/>
                  </a:solidFill>
                  <a:latin typeface="Open Sans"/>
                  <a:ea typeface="Open Sans"/>
                  <a:cs typeface="Open Sans"/>
                  <a:sym typeface="Open Sans"/>
                </a:rPr>
                <a:t>. In wie fern werden Sie das erworbene Wissen anwenden.</a:t>
              </a:r>
              <a:endParaRPr lang="de-DE" sz="867" b="0" i="0" u="none" strike="noStrike" cap="none" dirty="0">
                <a:solidFill>
                  <a:srgbClr val="7F7F7F"/>
                </a:solidFill>
                <a:latin typeface="Open Sans"/>
                <a:ea typeface="Open Sans"/>
                <a:cs typeface="Open Sans"/>
                <a:sym typeface="Open Sans"/>
              </a:endParaRPr>
            </a:p>
          </p:txBody>
        </p:sp>
      </p:grpSp>
      <p:grpSp>
        <p:nvGrpSpPr>
          <p:cNvPr id="454" name="Google Shape;454;p9"/>
          <p:cNvGrpSpPr/>
          <p:nvPr/>
        </p:nvGrpSpPr>
        <p:grpSpPr>
          <a:xfrm>
            <a:off x="8880912" y="4389218"/>
            <a:ext cx="2839420" cy="1085183"/>
            <a:chOff x="6660684" y="3291911"/>
            <a:chExt cx="2129565" cy="813887"/>
          </a:xfrm>
        </p:grpSpPr>
        <p:sp>
          <p:nvSpPr>
            <p:cNvPr id="455" name="Google Shape;455;p9"/>
            <p:cNvSpPr txBox="1"/>
            <p:nvPr/>
          </p:nvSpPr>
          <p:spPr>
            <a:xfrm>
              <a:off x="6660684" y="3291911"/>
              <a:ext cx="1316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Derzeitiger Werdegang</a:t>
              </a:r>
              <a:endParaRPr/>
            </a:p>
          </p:txBody>
        </p:sp>
        <p:sp>
          <p:nvSpPr>
            <p:cNvPr id="456" name="Google Shape;456;p9"/>
            <p:cNvSpPr txBox="1"/>
            <p:nvPr/>
          </p:nvSpPr>
          <p:spPr>
            <a:xfrm>
              <a:off x="6671349" y="3586166"/>
              <a:ext cx="2118900"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Arbeiten bzw</a:t>
              </a:r>
              <a:r>
                <a:rPr lang="de-DE" sz="867" dirty="0">
                  <a:solidFill>
                    <a:srgbClr val="7F7F7F"/>
                  </a:solidFill>
                  <a:latin typeface="Open Sans"/>
                  <a:ea typeface="Open Sans"/>
                  <a:cs typeface="Open Sans"/>
                  <a:sym typeface="Open Sans"/>
                </a:rPr>
                <a:t>. Aufgaben gehen Sie derzeitig nach, was beabsichtigen Sie mit dem Seminar zu erreichen. </a:t>
              </a:r>
              <a:endParaRPr lang="de-DE" sz="867" b="0" i="0" u="none" strike="noStrike" cap="none" dirty="0">
                <a:solidFill>
                  <a:srgbClr val="7F7F7F"/>
                </a:solidFill>
                <a:latin typeface="Open Sans"/>
                <a:ea typeface="Open Sans"/>
                <a:cs typeface="Open Sans"/>
                <a:sym typeface="Open Sans"/>
              </a:endParaRPr>
            </a:p>
          </p:txBody>
        </p:sp>
      </p:grpSp>
      <p:grpSp>
        <p:nvGrpSpPr>
          <p:cNvPr id="457" name="Google Shape;457;p9"/>
          <p:cNvGrpSpPr/>
          <p:nvPr/>
        </p:nvGrpSpPr>
        <p:grpSpPr>
          <a:xfrm>
            <a:off x="8880990" y="3042905"/>
            <a:ext cx="2839276" cy="1085182"/>
            <a:chOff x="6660742" y="2282177"/>
            <a:chExt cx="2129457" cy="813886"/>
          </a:xfrm>
        </p:grpSpPr>
        <p:sp>
          <p:nvSpPr>
            <p:cNvPr id="458" name="Google Shape;458;p9"/>
            <p:cNvSpPr txBox="1"/>
            <p:nvPr/>
          </p:nvSpPr>
          <p:spPr>
            <a:xfrm>
              <a:off x="6660742" y="2282177"/>
              <a:ext cx="1246976"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Stärken &amp; Schwächen</a:t>
              </a:r>
              <a:endParaRPr/>
            </a:p>
          </p:txBody>
        </p:sp>
        <p:sp>
          <p:nvSpPr>
            <p:cNvPr id="459" name="Google Shape;459;p9"/>
            <p:cNvSpPr txBox="1"/>
            <p:nvPr/>
          </p:nvSpPr>
          <p:spPr>
            <a:xfrm>
              <a:off x="667140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Erzählen Sie etwas über sich selber, wer sind Sie, wie sind Sie auf dieses Seminar gekommen und was sind Ihre Erwartungen.</a:t>
              </a:r>
            </a:p>
          </p:txBody>
        </p:sp>
      </p:grpSp>
      <p:sp>
        <p:nvSpPr>
          <p:cNvPr id="460" name="Google Shape;460;p9"/>
          <p:cNvSpPr/>
          <p:nvPr/>
        </p:nvSpPr>
        <p:spPr>
          <a:xfrm>
            <a:off x="719403" y="3042903"/>
            <a:ext cx="576260" cy="496776"/>
          </a:xfrm>
          <a:custGeom>
            <a:avLst/>
            <a:gdLst/>
            <a:ahLst/>
            <a:cxnLst/>
            <a:rect l="l" t="t" r="r" b="b"/>
            <a:pathLst>
              <a:path w="501175" h="432048" extrusionOk="0">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4" name="Google Shape;464;p9"/>
          <p:cNvGrpSpPr/>
          <p:nvPr/>
        </p:nvGrpSpPr>
        <p:grpSpPr>
          <a:xfrm>
            <a:off x="11319310" y="359343"/>
            <a:ext cx="603183" cy="603183"/>
            <a:chOff x="8489482" y="269507"/>
            <a:chExt cx="452387" cy="452387"/>
          </a:xfrm>
        </p:grpSpPr>
        <p:sp>
          <p:nvSpPr>
            <p:cNvPr id="465" name="Google Shape;465;p9"/>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9"/>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11</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par>
                                <p:cTn id="12" presetID="10" presetClass="entr" presetSubtype="0" fill="hold" nodeType="withEffect">
                                  <p:stCondLst>
                                    <p:cond delay="0"/>
                                  </p:stCondLst>
                                  <p:childTnLst>
                                    <p:set>
                                      <p:cBhvr>
                                        <p:cTn id="13" dur="1" fill="hold">
                                          <p:stCondLst>
                                            <p:cond delay="0"/>
                                          </p:stCondLst>
                                        </p:cTn>
                                        <p:tgtEl>
                                          <p:spTgt spid="449"/>
                                        </p:tgtEl>
                                        <p:attrNameLst>
                                          <p:attrName>style.visibility</p:attrName>
                                        </p:attrNameLst>
                                      </p:cBhvr>
                                      <p:to>
                                        <p:strVal val="visible"/>
                                      </p:to>
                                    </p:set>
                                    <p:animEffect transition="in" filter="fade">
                                      <p:cBhvr>
                                        <p:cTn id="14" dur="500"/>
                                        <p:tgtEl>
                                          <p:spTgt spid="449"/>
                                        </p:tgtEl>
                                      </p:cBhvr>
                                    </p:animEffect>
                                  </p:childTnLst>
                                </p:cTn>
                              </p:par>
                              <p:par>
                                <p:cTn id="15" presetID="10" presetClass="entr" presetSubtype="0" fill="hold" nodeType="withEffect">
                                  <p:stCondLst>
                                    <p:cond delay="0"/>
                                  </p:stCondLst>
                                  <p:childTnLst>
                                    <p:set>
                                      <p:cBhvr>
                                        <p:cTn id="16" dur="1" fill="hold">
                                          <p:stCondLst>
                                            <p:cond delay="0"/>
                                          </p:stCondLst>
                                        </p:cTn>
                                        <p:tgtEl>
                                          <p:spTgt spid="448"/>
                                        </p:tgtEl>
                                        <p:attrNameLst>
                                          <p:attrName>style.visibility</p:attrName>
                                        </p:attrNameLst>
                                      </p:cBhvr>
                                      <p:to>
                                        <p:strVal val="visible"/>
                                      </p:to>
                                    </p:set>
                                    <p:animEffect transition="in" filter="fade">
                                      <p:cBhvr>
                                        <p:cTn id="17" dur="500"/>
                                        <p:tgtEl>
                                          <p:spTgt spid="448"/>
                                        </p:tgtEl>
                                      </p:cBhvr>
                                    </p:animEffect>
                                  </p:childTnLst>
                                </p:cTn>
                              </p:par>
                              <p:par>
                                <p:cTn id="18" presetID="10" presetClass="entr" presetSubtype="0" fill="hold" nodeType="withEffect">
                                  <p:stCondLst>
                                    <p:cond delay="0"/>
                                  </p:stCondLst>
                                  <p:childTnLst>
                                    <p:set>
                                      <p:cBhvr>
                                        <p:cTn id="19" dur="1" fill="hold">
                                          <p:stCondLst>
                                            <p:cond delay="0"/>
                                          </p:stCondLst>
                                        </p:cTn>
                                        <p:tgtEl>
                                          <p:spTgt spid="447"/>
                                        </p:tgtEl>
                                        <p:attrNameLst>
                                          <p:attrName>style.visibility</p:attrName>
                                        </p:attrNameLst>
                                      </p:cBhvr>
                                      <p:to>
                                        <p:strVal val="visible"/>
                                      </p:to>
                                    </p:set>
                                    <p:animEffect transition="in" filter="fade">
                                      <p:cBhvr>
                                        <p:cTn id="20" dur="500"/>
                                        <p:tgtEl>
                                          <p:spTgt spid="447"/>
                                        </p:tgtEl>
                                      </p:cBhvr>
                                    </p:animEffect>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500"/>
                                        <p:tgtEl>
                                          <p:spTgt spid="45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51"/>
                                        </p:tgtEl>
                                        <p:attrNameLst>
                                          <p:attrName>style.visibility</p:attrName>
                                        </p:attrNameLst>
                                      </p:cBhvr>
                                      <p:to>
                                        <p:strVal val="visible"/>
                                      </p:to>
                                    </p:set>
                                    <p:animEffect transition="in" filter="fade">
                                      <p:cBhvr>
                                        <p:cTn id="27" dur="500"/>
                                        <p:tgtEl>
                                          <p:spTgt spid="4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500"/>
                                        <p:tgtEl>
                                          <p:spTgt spid="4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grpSp>
        <p:nvGrpSpPr>
          <p:cNvPr id="2" name="Группа 1"/>
          <p:cNvGrpSpPr/>
          <p:nvPr/>
        </p:nvGrpSpPr>
        <p:grpSpPr>
          <a:xfrm>
            <a:off x="815414" y="2105724"/>
            <a:ext cx="5200188" cy="1091310"/>
            <a:chOff x="611560" y="1579292"/>
            <a:chExt cx="3900141" cy="818482"/>
          </a:xfrm>
        </p:grpSpPr>
        <p:sp>
          <p:nvSpPr>
            <p:cNvPr id="6" name="TextBox 5"/>
            <p:cNvSpPr txBox="1"/>
            <p:nvPr/>
          </p:nvSpPr>
          <p:spPr>
            <a:xfrm>
              <a:off x="1055317" y="1894079"/>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Unterlagen, Präsentationen, Handouts und Code Beispiele werden wären des Seminars ausgeteilt wenn Sie benötigt werden. Am Ende des Seminars werden alle Unterlagen gesammelt ausgegeben.</a:t>
              </a:r>
            </a:p>
          </p:txBody>
        </p:sp>
        <p:sp>
          <p:nvSpPr>
            <p:cNvPr id="7" name="TextBox 6"/>
            <p:cNvSpPr txBox="1"/>
            <p:nvPr/>
          </p:nvSpPr>
          <p:spPr>
            <a:xfrm>
              <a:off x="1055317" y="1579292"/>
              <a:ext cx="78531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Unterlagen</a:t>
              </a:r>
            </a:p>
          </p:txBody>
        </p:sp>
        <p:grpSp>
          <p:nvGrpSpPr>
            <p:cNvPr id="8" name="Группа 7"/>
            <p:cNvGrpSpPr/>
            <p:nvPr/>
          </p:nvGrpSpPr>
          <p:grpSpPr>
            <a:xfrm>
              <a:off x="611560" y="1582580"/>
              <a:ext cx="268931" cy="289100"/>
              <a:chOff x="3173295" y="3583792"/>
              <a:chExt cx="382962" cy="411684"/>
            </a:xfrm>
            <a:solidFill>
              <a:schemeClr val="bg1"/>
            </a:solidFill>
          </p:grpSpPr>
          <p:sp>
            <p:nvSpPr>
              <p:cNvPr id="9"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2"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3"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 name="Группа 2"/>
          <p:cNvGrpSpPr/>
          <p:nvPr/>
        </p:nvGrpSpPr>
        <p:grpSpPr>
          <a:xfrm>
            <a:off x="853201" y="3545886"/>
            <a:ext cx="5162400" cy="975403"/>
            <a:chOff x="639901" y="2659412"/>
            <a:chExt cx="3871800" cy="731552"/>
          </a:xfrm>
        </p:grpSpPr>
        <p:sp>
          <p:nvSpPr>
            <p:cNvPr id="14" name="TextBox 13"/>
            <p:cNvSpPr txBox="1"/>
            <p:nvPr/>
          </p:nvSpPr>
          <p:spPr>
            <a:xfrm>
              <a:off x="1055317" y="3037406"/>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Nach dem jedem Seminar Tag und am Ende des Seminares können Ideen sowie Tipps an mich gegeben werden inwiefern das Seminar verbessert werden kann. </a:t>
              </a:r>
            </a:p>
          </p:txBody>
        </p:sp>
        <p:sp>
          <p:nvSpPr>
            <p:cNvPr id="15" name="TextBox 14"/>
            <p:cNvSpPr txBox="1"/>
            <p:nvPr/>
          </p:nvSpPr>
          <p:spPr>
            <a:xfrm>
              <a:off x="1055317" y="2722619"/>
              <a:ext cx="83700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Ideen &amp; Tipps</a:t>
              </a:r>
            </a:p>
          </p:txBody>
        </p:sp>
        <p:grpSp>
          <p:nvGrpSpPr>
            <p:cNvPr id="16" name="Группа 15"/>
            <p:cNvGrpSpPr/>
            <p:nvPr/>
          </p:nvGrpSpPr>
          <p:grpSpPr>
            <a:xfrm>
              <a:off x="639901" y="2659412"/>
              <a:ext cx="212249" cy="323608"/>
              <a:chOff x="5715203" y="1081378"/>
              <a:chExt cx="266876" cy="406896"/>
            </a:xfrm>
            <a:solidFill>
              <a:schemeClr val="bg1"/>
            </a:solidFill>
          </p:grpSpPr>
          <p:sp>
            <p:nvSpPr>
              <p:cNvPr id="17" name="Freeform 46"/>
              <p:cNvSpPr>
                <a:spLocks noChangeArrowheads="1"/>
              </p:cNvSpPr>
              <p:nvPr/>
            </p:nvSpPr>
            <p:spPr bwMode="auto">
              <a:xfrm>
                <a:off x="5715203" y="1081378"/>
                <a:ext cx="266876" cy="309959"/>
              </a:xfrm>
              <a:custGeom>
                <a:avLst/>
                <a:gdLst>
                  <a:gd name="T0" fmla="*/ 482 w 983"/>
                  <a:gd name="T1" fmla="*/ 1142 h 1143"/>
                  <a:gd name="T2" fmla="*/ 482 w 983"/>
                  <a:gd name="T3" fmla="*/ 1142 h 1143"/>
                  <a:gd name="T4" fmla="*/ 0 w 983"/>
                  <a:gd name="T5" fmla="*/ 428 h 1143"/>
                  <a:gd name="T6" fmla="*/ 482 w 983"/>
                  <a:gd name="T7" fmla="*/ 0 h 1143"/>
                  <a:gd name="T8" fmla="*/ 982 w 983"/>
                  <a:gd name="T9" fmla="*/ 428 h 1143"/>
                  <a:gd name="T10" fmla="*/ 482 w 983"/>
                  <a:gd name="T11" fmla="*/ 1142 h 1143"/>
                  <a:gd name="T12" fmla="*/ 482 w 983"/>
                  <a:gd name="T13" fmla="*/ 71 h 1143"/>
                  <a:gd name="T14" fmla="*/ 482 w 983"/>
                  <a:gd name="T15" fmla="*/ 71 h 1143"/>
                  <a:gd name="T16" fmla="*/ 72 w 983"/>
                  <a:gd name="T17" fmla="*/ 428 h 1143"/>
                  <a:gd name="T18" fmla="*/ 482 w 983"/>
                  <a:gd name="T19" fmla="*/ 1070 h 1143"/>
                  <a:gd name="T20" fmla="*/ 910 w 983"/>
                  <a:gd name="T21" fmla="*/ 428 h 1143"/>
                  <a:gd name="T22" fmla="*/ 482 w 983"/>
                  <a:gd name="T23" fmla="*/ 7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3" h="1143">
                    <a:moveTo>
                      <a:pt x="482" y="1142"/>
                    </a:moveTo>
                    <a:lnTo>
                      <a:pt x="482" y="1142"/>
                    </a:lnTo>
                    <a:cubicBezTo>
                      <a:pt x="214" y="1142"/>
                      <a:pt x="0" y="714"/>
                      <a:pt x="0" y="428"/>
                    </a:cubicBezTo>
                    <a:cubicBezTo>
                      <a:pt x="0" y="178"/>
                      <a:pt x="197" y="0"/>
                      <a:pt x="482" y="0"/>
                    </a:cubicBezTo>
                    <a:cubicBezTo>
                      <a:pt x="785" y="0"/>
                      <a:pt x="982" y="178"/>
                      <a:pt x="982" y="428"/>
                    </a:cubicBezTo>
                    <a:cubicBezTo>
                      <a:pt x="982" y="714"/>
                      <a:pt x="750" y="1142"/>
                      <a:pt x="482" y="1142"/>
                    </a:cubicBezTo>
                    <a:close/>
                    <a:moveTo>
                      <a:pt x="482" y="71"/>
                    </a:moveTo>
                    <a:lnTo>
                      <a:pt x="482" y="71"/>
                    </a:lnTo>
                    <a:cubicBezTo>
                      <a:pt x="286" y="71"/>
                      <a:pt x="72" y="196"/>
                      <a:pt x="72" y="428"/>
                    </a:cubicBezTo>
                    <a:cubicBezTo>
                      <a:pt x="72" y="678"/>
                      <a:pt x="268" y="1070"/>
                      <a:pt x="482" y="1070"/>
                    </a:cubicBezTo>
                    <a:cubicBezTo>
                      <a:pt x="714" y="1070"/>
                      <a:pt x="910" y="678"/>
                      <a:pt x="910" y="428"/>
                    </a:cubicBezTo>
                    <a:cubicBezTo>
                      <a:pt x="910" y="196"/>
                      <a:pt x="696" y="71"/>
                      <a:pt x="482" y="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8" name="Freeform 47"/>
              <p:cNvSpPr>
                <a:spLocks noChangeArrowheads="1"/>
              </p:cNvSpPr>
              <p:nvPr/>
            </p:nvSpPr>
            <p:spPr bwMode="auto">
              <a:xfrm>
                <a:off x="5772647" y="1400911"/>
                <a:ext cx="146004" cy="87363"/>
              </a:xfrm>
              <a:custGeom>
                <a:avLst/>
                <a:gdLst>
                  <a:gd name="T0" fmla="*/ 339 w 537"/>
                  <a:gd name="T1" fmla="*/ 321 h 322"/>
                  <a:gd name="T2" fmla="*/ 339 w 537"/>
                  <a:gd name="T3" fmla="*/ 321 h 322"/>
                  <a:gd name="T4" fmla="*/ 197 w 537"/>
                  <a:gd name="T5" fmla="*/ 321 h 322"/>
                  <a:gd name="T6" fmla="*/ 54 w 537"/>
                  <a:gd name="T7" fmla="*/ 179 h 322"/>
                  <a:gd name="T8" fmla="*/ 0 w 537"/>
                  <a:gd name="T9" fmla="*/ 54 h 322"/>
                  <a:gd name="T10" fmla="*/ 0 w 537"/>
                  <a:gd name="T11" fmla="*/ 18 h 322"/>
                  <a:gd name="T12" fmla="*/ 36 w 537"/>
                  <a:gd name="T13" fmla="*/ 0 h 322"/>
                  <a:gd name="T14" fmla="*/ 500 w 537"/>
                  <a:gd name="T15" fmla="*/ 0 h 322"/>
                  <a:gd name="T16" fmla="*/ 536 w 537"/>
                  <a:gd name="T17" fmla="*/ 18 h 322"/>
                  <a:gd name="T18" fmla="*/ 536 w 537"/>
                  <a:gd name="T19" fmla="*/ 54 h 322"/>
                  <a:gd name="T20" fmla="*/ 482 w 537"/>
                  <a:gd name="T21" fmla="*/ 179 h 322"/>
                  <a:gd name="T22" fmla="*/ 339 w 537"/>
                  <a:gd name="T23" fmla="*/ 321 h 322"/>
                  <a:gd name="T24" fmla="*/ 90 w 537"/>
                  <a:gd name="T25" fmla="*/ 71 h 322"/>
                  <a:gd name="T26" fmla="*/ 90 w 537"/>
                  <a:gd name="T27" fmla="*/ 71 h 322"/>
                  <a:gd name="T28" fmla="*/ 125 w 537"/>
                  <a:gd name="T29" fmla="*/ 161 h 322"/>
                  <a:gd name="T30" fmla="*/ 125 w 537"/>
                  <a:gd name="T31" fmla="*/ 179 h 322"/>
                  <a:gd name="T32" fmla="*/ 197 w 537"/>
                  <a:gd name="T33" fmla="*/ 250 h 322"/>
                  <a:gd name="T34" fmla="*/ 339 w 537"/>
                  <a:gd name="T35" fmla="*/ 250 h 322"/>
                  <a:gd name="T36" fmla="*/ 411 w 537"/>
                  <a:gd name="T37" fmla="*/ 179 h 322"/>
                  <a:gd name="T38" fmla="*/ 411 w 537"/>
                  <a:gd name="T39" fmla="*/ 161 h 322"/>
                  <a:gd name="T40" fmla="*/ 447 w 537"/>
                  <a:gd name="T41" fmla="*/ 71 h 322"/>
                  <a:gd name="T42" fmla="*/ 90 w 537"/>
                  <a:gd name="T43" fmla="*/ 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322">
                    <a:moveTo>
                      <a:pt x="339" y="321"/>
                    </a:moveTo>
                    <a:lnTo>
                      <a:pt x="339" y="321"/>
                    </a:lnTo>
                    <a:cubicBezTo>
                      <a:pt x="197" y="321"/>
                      <a:pt x="197" y="321"/>
                      <a:pt x="197" y="321"/>
                    </a:cubicBezTo>
                    <a:cubicBezTo>
                      <a:pt x="125" y="321"/>
                      <a:pt x="54" y="250"/>
                      <a:pt x="54" y="179"/>
                    </a:cubicBezTo>
                    <a:cubicBezTo>
                      <a:pt x="0" y="54"/>
                      <a:pt x="0" y="54"/>
                      <a:pt x="0" y="54"/>
                    </a:cubicBezTo>
                    <a:cubicBezTo>
                      <a:pt x="0" y="36"/>
                      <a:pt x="0" y="36"/>
                      <a:pt x="0" y="18"/>
                    </a:cubicBezTo>
                    <a:cubicBezTo>
                      <a:pt x="19" y="18"/>
                      <a:pt x="19" y="0"/>
                      <a:pt x="36" y="0"/>
                    </a:cubicBezTo>
                    <a:cubicBezTo>
                      <a:pt x="500" y="0"/>
                      <a:pt x="500" y="0"/>
                      <a:pt x="500" y="0"/>
                    </a:cubicBezTo>
                    <a:cubicBezTo>
                      <a:pt x="518" y="0"/>
                      <a:pt x="536" y="18"/>
                      <a:pt x="536" y="18"/>
                    </a:cubicBezTo>
                    <a:cubicBezTo>
                      <a:pt x="536" y="36"/>
                      <a:pt x="536" y="36"/>
                      <a:pt x="536" y="54"/>
                    </a:cubicBezTo>
                    <a:cubicBezTo>
                      <a:pt x="482" y="179"/>
                      <a:pt x="482" y="179"/>
                      <a:pt x="482" y="179"/>
                    </a:cubicBezTo>
                    <a:cubicBezTo>
                      <a:pt x="482" y="250"/>
                      <a:pt x="411" y="321"/>
                      <a:pt x="339" y="321"/>
                    </a:cubicBezTo>
                    <a:close/>
                    <a:moveTo>
                      <a:pt x="90" y="71"/>
                    </a:moveTo>
                    <a:lnTo>
                      <a:pt x="90" y="71"/>
                    </a:lnTo>
                    <a:cubicBezTo>
                      <a:pt x="125" y="161"/>
                      <a:pt x="125" y="161"/>
                      <a:pt x="125" y="161"/>
                    </a:cubicBezTo>
                    <a:lnTo>
                      <a:pt x="125" y="179"/>
                    </a:lnTo>
                    <a:cubicBezTo>
                      <a:pt x="125" y="214"/>
                      <a:pt x="161" y="250"/>
                      <a:pt x="197" y="250"/>
                    </a:cubicBezTo>
                    <a:cubicBezTo>
                      <a:pt x="339" y="250"/>
                      <a:pt x="339" y="250"/>
                      <a:pt x="339" y="250"/>
                    </a:cubicBezTo>
                    <a:cubicBezTo>
                      <a:pt x="375" y="250"/>
                      <a:pt x="411" y="214"/>
                      <a:pt x="411" y="179"/>
                    </a:cubicBezTo>
                    <a:lnTo>
                      <a:pt x="411" y="161"/>
                    </a:lnTo>
                    <a:cubicBezTo>
                      <a:pt x="447" y="71"/>
                      <a:pt x="447" y="71"/>
                      <a:pt x="447" y="71"/>
                    </a:cubicBezTo>
                    <a:lnTo>
                      <a:pt x="9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9" name="Freeform 48"/>
              <p:cNvSpPr>
                <a:spLocks noChangeArrowheads="1"/>
              </p:cNvSpPr>
              <p:nvPr/>
            </p:nvSpPr>
            <p:spPr bwMode="auto">
              <a:xfrm>
                <a:off x="5788204" y="1439207"/>
                <a:ext cx="111299" cy="19148"/>
              </a:xfrm>
              <a:custGeom>
                <a:avLst/>
                <a:gdLst>
                  <a:gd name="T0" fmla="*/ 375 w 411"/>
                  <a:gd name="T1" fmla="*/ 71 h 72"/>
                  <a:gd name="T2" fmla="*/ 375 w 411"/>
                  <a:gd name="T3" fmla="*/ 71 h 72"/>
                  <a:gd name="T4" fmla="*/ 36 w 411"/>
                  <a:gd name="T5" fmla="*/ 71 h 72"/>
                  <a:gd name="T6" fmla="*/ 0 w 411"/>
                  <a:gd name="T7" fmla="*/ 36 h 72"/>
                  <a:gd name="T8" fmla="*/ 36 w 411"/>
                  <a:gd name="T9" fmla="*/ 0 h 72"/>
                  <a:gd name="T10" fmla="*/ 375 w 411"/>
                  <a:gd name="T11" fmla="*/ 0 h 72"/>
                  <a:gd name="T12" fmla="*/ 410 w 411"/>
                  <a:gd name="T13" fmla="*/ 36 h 72"/>
                  <a:gd name="T14" fmla="*/ 375 w 411"/>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72">
                    <a:moveTo>
                      <a:pt x="375" y="71"/>
                    </a:moveTo>
                    <a:lnTo>
                      <a:pt x="375" y="71"/>
                    </a:lnTo>
                    <a:cubicBezTo>
                      <a:pt x="36" y="71"/>
                      <a:pt x="36" y="71"/>
                      <a:pt x="36" y="71"/>
                    </a:cubicBezTo>
                    <a:cubicBezTo>
                      <a:pt x="18" y="71"/>
                      <a:pt x="0" y="53"/>
                      <a:pt x="0" y="36"/>
                    </a:cubicBezTo>
                    <a:cubicBezTo>
                      <a:pt x="0" y="18"/>
                      <a:pt x="18" y="0"/>
                      <a:pt x="36" y="0"/>
                    </a:cubicBezTo>
                    <a:cubicBezTo>
                      <a:pt x="375" y="0"/>
                      <a:pt x="375" y="0"/>
                      <a:pt x="375" y="0"/>
                    </a:cubicBezTo>
                    <a:cubicBezTo>
                      <a:pt x="393" y="0"/>
                      <a:pt x="410" y="18"/>
                      <a:pt x="410" y="36"/>
                    </a:cubicBezTo>
                    <a:cubicBezTo>
                      <a:pt x="410" y="53"/>
                      <a:pt x="393" y="71"/>
                      <a:pt x="375" y="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0" name="Freeform 49"/>
              <p:cNvSpPr>
                <a:spLocks noChangeArrowheads="1"/>
              </p:cNvSpPr>
              <p:nvPr/>
            </p:nvSpPr>
            <p:spPr bwMode="auto">
              <a:xfrm>
                <a:off x="5836075" y="1226185"/>
                <a:ext cx="92151" cy="155578"/>
              </a:xfrm>
              <a:custGeom>
                <a:avLst/>
                <a:gdLst>
                  <a:gd name="T0" fmla="*/ 35 w 339"/>
                  <a:gd name="T1" fmla="*/ 571 h 572"/>
                  <a:gd name="T2" fmla="*/ 35 w 339"/>
                  <a:gd name="T3" fmla="*/ 571 h 572"/>
                  <a:gd name="T4" fmla="*/ 0 w 339"/>
                  <a:gd name="T5" fmla="*/ 553 h 572"/>
                  <a:gd name="T6" fmla="*/ 17 w 339"/>
                  <a:gd name="T7" fmla="*/ 518 h 572"/>
                  <a:gd name="T8" fmla="*/ 267 w 339"/>
                  <a:gd name="T9" fmla="*/ 36 h 572"/>
                  <a:gd name="T10" fmla="*/ 303 w 339"/>
                  <a:gd name="T11" fmla="*/ 0 h 572"/>
                  <a:gd name="T12" fmla="*/ 338 w 339"/>
                  <a:gd name="T13" fmla="*/ 36 h 572"/>
                  <a:gd name="T14" fmla="*/ 53 w 339"/>
                  <a:gd name="T15" fmla="*/ 571 h 572"/>
                  <a:gd name="T16" fmla="*/ 35 w 339"/>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572">
                    <a:moveTo>
                      <a:pt x="35" y="571"/>
                    </a:moveTo>
                    <a:lnTo>
                      <a:pt x="35" y="571"/>
                    </a:lnTo>
                    <a:cubicBezTo>
                      <a:pt x="17" y="571"/>
                      <a:pt x="17" y="571"/>
                      <a:pt x="0" y="553"/>
                    </a:cubicBezTo>
                    <a:cubicBezTo>
                      <a:pt x="0" y="535"/>
                      <a:pt x="0" y="518"/>
                      <a:pt x="17" y="518"/>
                    </a:cubicBezTo>
                    <a:cubicBezTo>
                      <a:pt x="160" y="446"/>
                      <a:pt x="267" y="196"/>
                      <a:pt x="267" y="36"/>
                    </a:cubicBezTo>
                    <a:cubicBezTo>
                      <a:pt x="267" y="18"/>
                      <a:pt x="285" y="0"/>
                      <a:pt x="303" y="0"/>
                    </a:cubicBezTo>
                    <a:cubicBezTo>
                      <a:pt x="321" y="0"/>
                      <a:pt x="338" y="18"/>
                      <a:pt x="338" y="36"/>
                    </a:cubicBezTo>
                    <a:cubicBezTo>
                      <a:pt x="338" y="232"/>
                      <a:pt x="214" y="499"/>
                      <a:pt x="53" y="571"/>
                    </a:cubicBezTo>
                    <a:lnTo>
                      <a:pt x="35" y="5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1" name="Freeform 50"/>
              <p:cNvSpPr>
                <a:spLocks noChangeArrowheads="1"/>
              </p:cNvSpPr>
              <p:nvPr/>
            </p:nvSpPr>
            <p:spPr bwMode="auto">
              <a:xfrm>
                <a:off x="5767860" y="1226185"/>
                <a:ext cx="92150" cy="155578"/>
              </a:xfrm>
              <a:custGeom>
                <a:avLst/>
                <a:gdLst>
                  <a:gd name="T0" fmla="*/ 303 w 340"/>
                  <a:gd name="T1" fmla="*/ 571 h 572"/>
                  <a:gd name="T2" fmla="*/ 303 w 340"/>
                  <a:gd name="T3" fmla="*/ 571 h 572"/>
                  <a:gd name="T4" fmla="*/ 285 w 340"/>
                  <a:gd name="T5" fmla="*/ 571 h 572"/>
                  <a:gd name="T6" fmla="*/ 0 w 340"/>
                  <a:gd name="T7" fmla="*/ 36 h 572"/>
                  <a:gd name="T8" fmla="*/ 36 w 340"/>
                  <a:gd name="T9" fmla="*/ 0 h 572"/>
                  <a:gd name="T10" fmla="*/ 71 w 340"/>
                  <a:gd name="T11" fmla="*/ 36 h 572"/>
                  <a:gd name="T12" fmla="*/ 321 w 340"/>
                  <a:gd name="T13" fmla="*/ 518 h 572"/>
                  <a:gd name="T14" fmla="*/ 339 w 340"/>
                  <a:gd name="T15" fmla="*/ 553 h 572"/>
                  <a:gd name="T16" fmla="*/ 303 w 340"/>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72">
                    <a:moveTo>
                      <a:pt x="303" y="571"/>
                    </a:moveTo>
                    <a:lnTo>
                      <a:pt x="303" y="571"/>
                    </a:lnTo>
                    <a:cubicBezTo>
                      <a:pt x="303" y="571"/>
                      <a:pt x="303" y="571"/>
                      <a:pt x="285" y="571"/>
                    </a:cubicBezTo>
                    <a:cubicBezTo>
                      <a:pt x="125" y="499"/>
                      <a:pt x="0" y="232"/>
                      <a:pt x="0" y="36"/>
                    </a:cubicBezTo>
                    <a:cubicBezTo>
                      <a:pt x="0" y="18"/>
                      <a:pt x="17" y="0"/>
                      <a:pt x="36" y="0"/>
                    </a:cubicBezTo>
                    <a:cubicBezTo>
                      <a:pt x="53" y="0"/>
                      <a:pt x="71" y="18"/>
                      <a:pt x="71" y="36"/>
                    </a:cubicBezTo>
                    <a:cubicBezTo>
                      <a:pt x="71" y="196"/>
                      <a:pt x="178" y="446"/>
                      <a:pt x="321" y="518"/>
                    </a:cubicBezTo>
                    <a:cubicBezTo>
                      <a:pt x="339" y="518"/>
                      <a:pt x="339" y="535"/>
                      <a:pt x="339" y="553"/>
                    </a:cubicBezTo>
                    <a:cubicBezTo>
                      <a:pt x="339" y="571"/>
                      <a:pt x="321" y="571"/>
                      <a:pt x="303" y="5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4" name="Группа 3"/>
          <p:cNvGrpSpPr/>
          <p:nvPr/>
        </p:nvGrpSpPr>
        <p:grpSpPr>
          <a:xfrm>
            <a:off x="6436707" y="2063456"/>
            <a:ext cx="5229045" cy="1001129"/>
            <a:chOff x="4827530" y="1496791"/>
            <a:chExt cx="3921784" cy="750846"/>
          </a:xfrm>
        </p:grpSpPr>
        <p:sp>
          <p:nvSpPr>
            <p:cNvPr id="22" name="TextBox 21"/>
            <p:cNvSpPr txBox="1"/>
            <p:nvPr/>
          </p:nvSpPr>
          <p:spPr>
            <a:xfrm>
              <a:off x="5292930" y="1894079"/>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Innerhalb des Seminares wird an einigen Stellen ein Formular freigegeben wo das letzte Kapitel bewertet werden kann. Bitte füllen Sie das Formular aus.</a:t>
              </a:r>
            </a:p>
          </p:txBody>
        </p:sp>
        <p:sp>
          <p:nvSpPr>
            <p:cNvPr id="23" name="TextBox 22"/>
            <p:cNvSpPr txBox="1"/>
            <p:nvPr/>
          </p:nvSpPr>
          <p:spPr>
            <a:xfrm>
              <a:off x="5292930" y="1579292"/>
              <a:ext cx="88389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Rückmeldung</a:t>
              </a:r>
            </a:p>
          </p:txBody>
        </p:sp>
        <p:grpSp>
          <p:nvGrpSpPr>
            <p:cNvPr id="38" name="Группа 37"/>
            <p:cNvGrpSpPr/>
            <p:nvPr/>
          </p:nvGrpSpPr>
          <p:grpSpPr>
            <a:xfrm>
              <a:off x="4827530" y="1496791"/>
              <a:ext cx="330301" cy="287556"/>
              <a:chOff x="685241" y="3612514"/>
              <a:chExt cx="406897" cy="354240"/>
            </a:xfrm>
            <a:solidFill>
              <a:schemeClr val="bg1"/>
            </a:solidFill>
          </p:grpSpPr>
          <p:sp>
            <p:nvSpPr>
              <p:cNvPr id="39"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1"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2"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3"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4"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4" name="Группа 23"/>
          <p:cNvGrpSpPr/>
          <p:nvPr/>
        </p:nvGrpSpPr>
        <p:grpSpPr>
          <a:xfrm>
            <a:off x="6500256" y="3613836"/>
            <a:ext cx="5165497" cy="1107636"/>
            <a:chOff x="4875191" y="2710375"/>
            <a:chExt cx="3874123" cy="830726"/>
          </a:xfrm>
        </p:grpSpPr>
        <p:sp>
          <p:nvSpPr>
            <p:cNvPr id="30" name="TextBox 29"/>
            <p:cNvSpPr txBox="1"/>
            <p:nvPr/>
          </p:nvSpPr>
          <p:spPr>
            <a:xfrm>
              <a:off x="5292930" y="3037406"/>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Teilnehmer am Seminar werden dazu angehalten aktiv am Seminar teilzunehmen. Umso größer die Teilnahme umso schneller kann das Seminar absolviert werden.</a:t>
              </a:r>
            </a:p>
          </p:txBody>
        </p:sp>
        <p:sp>
          <p:nvSpPr>
            <p:cNvPr id="31" name="TextBox 30"/>
            <p:cNvSpPr txBox="1"/>
            <p:nvPr/>
          </p:nvSpPr>
          <p:spPr>
            <a:xfrm>
              <a:off x="5292930" y="2722619"/>
              <a:ext cx="70716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Teilnahme</a:t>
              </a:r>
            </a:p>
          </p:txBody>
        </p:sp>
        <p:grpSp>
          <p:nvGrpSpPr>
            <p:cNvPr id="61" name="Группа 60"/>
            <p:cNvGrpSpPr/>
            <p:nvPr/>
          </p:nvGrpSpPr>
          <p:grpSpPr>
            <a:xfrm>
              <a:off x="4875191" y="2710375"/>
              <a:ext cx="301318" cy="301317"/>
              <a:chOff x="8115893" y="2750851"/>
              <a:chExt cx="408094" cy="408093"/>
            </a:xfrm>
            <a:solidFill>
              <a:schemeClr val="bg1"/>
            </a:solidFill>
          </p:grpSpPr>
          <p:sp>
            <p:nvSpPr>
              <p:cNvPr id="62" name="Freeform 278"/>
              <p:cNvSpPr>
                <a:spLocks noChangeArrowheads="1"/>
              </p:cNvSpPr>
              <p:nvPr/>
            </p:nvSpPr>
            <p:spPr bwMode="auto">
              <a:xfrm>
                <a:off x="8460559" y="2925577"/>
                <a:ext cx="63428" cy="53854"/>
              </a:xfrm>
              <a:custGeom>
                <a:avLst/>
                <a:gdLst>
                  <a:gd name="T0" fmla="*/ 36 w 232"/>
                  <a:gd name="T1" fmla="*/ 197 h 198"/>
                  <a:gd name="T2" fmla="*/ 36 w 232"/>
                  <a:gd name="T3" fmla="*/ 197 h 198"/>
                  <a:gd name="T4" fmla="*/ 0 w 232"/>
                  <a:gd name="T5" fmla="*/ 161 h 198"/>
                  <a:gd name="T6" fmla="*/ 36 w 232"/>
                  <a:gd name="T7" fmla="*/ 125 h 198"/>
                  <a:gd name="T8" fmla="*/ 160 w 232"/>
                  <a:gd name="T9" fmla="*/ 108 h 198"/>
                  <a:gd name="T10" fmla="*/ 36 w 232"/>
                  <a:gd name="T11" fmla="*/ 72 h 198"/>
                  <a:gd name="T12" fmla="*/ 0 w 232"/>
                  <a:gd name="T13" fmla="*/ 36 h 198"/>
                  <a:gd name="T14" fmla="*/ 36 w 232"/>
                  <a:gd name="T15" fmla="*/ 0 h 198"/>
                  <a:gd name="T16" fmla="*/ 231 w 232"/>
                  <a:gd name="T17" fmla="*/ 108 h 198"/>
                  <a:gd name="T18" fmla="*/ 36 w 232"/>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98">
                    <a:moveTo>
                      <a:pt x="36" y="197"/>
                    </a:moveTo>
                    <a:lnTo>
                      <a:pt x="36" y="197"/>
                    </a:lnTo>
                    <a:cubicBezTo>
                      <a:pt x="17" y="197"/>
                      <a:pt x="0" y="179"/>
                      <a:pt x="0" y="161"/>
                    </a:cubicBezTo>
                    <a:cubicBezTo>
                      <a:pt x="0" y="143"/>
                      <a:pt x="17" y="125"/>
                      <a:pt x="36" y="125"/>
                    </a:cubicBezTo>
                    <a:cubicBezTo>
                      <a:pt x="106" y="125"/>
                      <a:pt x="142" y="108"/>
                      <a:pt x="160" y="108"/>
                    </a:cubicBezTo>
                    <a:cubicBezTo>
                      <a:pt x="142" y="89"/>
                      <a:pt x="106" y="72"/>
                      <a:pt x="36" y="72"/>
                    </a:cubicBezTo>
                    <a:cubicBezTo>
                      <a:pt x="17" y="72"/>
                      <a:pt x="0" y="54"/>
                      <a:pt x="0" y="36"/>
                    </a:cubicBezTo>
                    <a:cubicBezTo>
                      <a:pt x="0" y="18"/>
                      <a:pt x="17" y="0"/>
                      <a:pt x="36" y="0"/>
                    </a:cubicBezTo>
                    <a:cubicBezTo>
                      <a:pt x="125" y="0"/>
                      <a:pt x="231" y="36"/>
                      <a:pt x="231" y="108"/>
                    </a:cubicBezTo>
                    <a:cubicBezTo>
                      <a:pt x="231" y="161"/>
                      <a:pt x="125" y="197"/>
                      <a:pt x="36" y="197"/>
                    </a:cubicBez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63" name="Группа 62"/>
              <p:cNvGrpSpPr/>
              <p:nvPr/>
            </p:nvGrpSpPr>
            <p:grpSpPr>
              <a:xfrm>
                <a:off x="8115893" y="2750851"/>
                <a:ext cx="359027" cy="408093"/>
                <a:chOff x="8115893" y="2750851"/>
                <a:chExt cx="359027" cy="408093"/>
              </a:xfrm>
              <a:grpFill/>
            </p:grpSpPr>
            <p:sp>
              <p:nvSpPr>
                <p:cNvPr id="64" name="Freeform 272"/>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5" name="Freeform 273"/>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6" name="Freeform 274"/>
                <p:cNvSpPr>
                  <a:spLocks noChangeArrowheads="1"/>
                </p:cNvSpPr>
                <p:nvPr/>
              </p:nvSpPr>
              <p:spPr bwMode="auto">
                <a:xfrm>
                  <a:off x="8208043" y="2843001"/>
                  <a:ext cx="217809" cy="217809"/>
                </a:xfrm>
                <a:custGeom>
                  <a:avLst/>
                  <a:gdLst>
                    <a:gd name="T0" fmla="*/ 393 w 804"/>
                    <a:gd name="T1" fmla="*/ 803 h 804"/>
                    <a:gd name="T2" fmla="*/ 393 w 804"/>
                    <a:gd name="T3" fmla="*/ 803 h 804"/>
                    <a:gd name="T4" fmla="*/ 0 w 804"/>
                    <a:gd name="T5" fmla="*/ 411 h 804"/>
                    <a:gd name="T6" fmla="*/ 393 w 804"/>
                    <a:gd name="T7" fmla="*/ 0 h 804"/>
                    <a:gd name="T8" fmla="*/ 803 w 804"/>
                    <a:gd name="T9" fmla="*/ 411 h 804"/>
                    <a:gd name="T10" fmla="*/ 393 w 804"/>
                    <a:gd name="T11" fmla="*/ 803 h 804"/>
                    <a:gd name="T12" fmla="*/ 393 w 804"/>
                    <a:gd name="T13" fmla="*/ 72 h 804"/>
                    <a:gd name="T14" fmla="*/ 393 w 804"/>
                    <a:gd name="T15" fmla="*/ 72 h 804"/>
                    <a:gd name="T16" fmla="*/ 71 w 804"/>
                    <a:gd name="T17" fmla="*/ 411 h 804"/>
                    <a:gd name="T18" fmla="*/ 393 w 804"/>
                    <a:gd name="T19" fmla="*/ 731 h 804"/>
                    <a:gd name="T20" fmla="*/ 731 w 804"/>
                    <a:gd name="T21" fmla="*/ 411 h 804"/>
                    <a:gd name="T22" fmla="*/ 393 w 804"/>
                    <a:gd name="T23" fmla="*/ 7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804">
                      <a:moveTo>
                        <a:pt x="393" y="803"/>
                      </a:moveTo>
                      <a:lnTo>
                        <a:pt x="393" y="803"/>
                      </a:lnTo>
                      <a:cubicBezTo>
                        <a:pt x="179" y="803"/>
                        <a:pt x="0" y="625"/>
                        <a:pt x="0" y="411"/>
                      </a:cubicBezTo>
                      <a:cubicBezTo>
                        <a:pt x="0" y="178"/>
                        <a:pt x="179" y="0"/>
                        <a:pt x="393" y="0"/>
                      </a:cubicBezTo>
                      <a:cubicBezTo>
                        <a:pt x="625" y="0"/>
                        <a:pt x="803" y="178"/>
                        <a:pt x="803" y="411"/>
                      </a:cubicBezTo>
                      <a:cubicBezTo>
                        <a:pt x="803" y="625"/>
                        <a:pt x="625" y="803"/>
                        <a:pt x="393" y="803"/>
                      </a:cubicBezTo>
                      <a:close/>
                      <a:moveTo>
                        <a:pt x="393" y="72"/>
                      </a:moveTo>
                      <a:lnTo>
                        <a:pt x="393" y="72"/>
                      </a:lnTo>
                      <a:cubicBezTo>
                        <a:pt x="214" y="72"/>
                        <a:pt x="71" y="232"/>
                        <a:pt x="71" y="411"/>
                      </a:cubicBezTo>
                      <a:cubicBezTo>
                        <a:pt x="71" y="589"/>
                        <a:pt x="214" y="731"/>
                        <a:pt x="393" y="731"/>
                      </a:cubicBezTo>
                      <a:cubicBezTo>
                        <a:pt x="589" y="731"/>
                        <a:pt x="731" y="589"/>
                        <a:pt x="731" y="411"/>
                      </a:cubicBezTo>
                      <a:cubicBezTo>
                        <a:pt x="731" y="232"/>
                        <a:pt x="589" y="72"/>
                        <a:pt x="393"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7" name="Freeform 275"/>
                <p:cNvSpPr>
                  <a:spLocks noChangeArrowheads="1"/>
                </p:cNvSpPr>
                <p:nvPr/>
              </p:nvSpPr>
              <p:spPr bwMode="auto">
                <a:xfrm>
                  <a:off x="8155386" y="2795131"/>
                  <a:ext cx="319534" cy="319533"/>
                </a:xfrm>
                <a:custGeom>
                  <a:avLst/>
                  <a:gdLst>
                    <a:gd name="T0" fmla="*/ 589 w 1178"/>
                    <a:gd name="T1" fmla="*/ 1177 h 1178"/>
                    <a:gd name="T2" fmla="*/ 589 w 1178"/>
                    <a:gd name="T3" fmla="*/ 1177 h 1178"/>
                    <a:gd name="T4" fmla="*/ 0 w 1178"/>
                    <a:gd name="T5" fmla="*/ 589 h 1178"/>
                    <a:gd name="T6" fmla="*/ 589 w 1178"/>
                    <a:gd name="T7" fmla="*/ 0 h 1178"/>
                    <a:gd name="T8" fmla="*/ 1177 w 1178"/>
                    <a:gd name="T9" fmla="*/ 589 h 1178"/>
                    <a:gd name="T10" fmla="*/ 589 w 1178"/>
                    <a:gd name="T11" fmla="*/ 1177 h 1178"/>
                    <a:gd name="T12" fmla="*/ 589 w 1178"/>
                    <a:gd name="T13" fmla="*/ 71 h 1178"/>
                    <a:gd name="T14" fmla="*/ 589 w 1178"/>
                    <a:gd name="T15" fmla="*/ 71 h 1178"/>
                    <a:gd name="T16" fmla="*/ 71 w 1178"/>
                    <a:gd name="T17" fmla="*/ 589 h 1178"/>
                    <a:gd name="T18" fmla="*/ 589 w 1178"/>
                    <a:gd name="T19" fmla="*/ 1106 h 1178"/>
                    <a:gd name="T20" fmla="*/ 1106 w 1178"/>
                    <a:gd name="T21" fmla="*/ 589 h 1178"/>
                    <a:gd name="T22" fmla="*/ 589 w 1178"/>
                    <a:gd name="T23" fmla="*/ 7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8" h="1178">
                      <a:moveTo>
                        <a:pt x="589" y="1177"/>
                      </a:moveTo>
                      <a:lnTo>
                        <a:pt x="589" y="1177"/>
                      </a:lnTo>
                      <a:cubicBezTo>
                        <a:pt x="267" y="1177"/>
                        <a:pt x="0" y="909"/>
                        <a:pt x="0" y="589"/>
                      </a:cubicBezTo>
                      <a:cubicBezTo>
                        <a:pt x="0" y="267"/>
                        <a:pt x="267" y="0"/>
                        <a:pt x="589" y="0"/>
                      </a:cubicBezTo>
                      <a:cubicBezTo>
                        <a:pt x="927" y="0"/>
                        <a:pt x="1177" y="267"/>
                        <a:pt x="1177" y="589"/>
                      </a:cubicBezTo>
                      <a:cubicBezTo>
                        <a:pt x="1177" y="909"/>
                        <a:pt x="927" y="1177"/>
                        <a:pt x="589" y="1177"/>
                      </a:cubicBezTo>
                      <a:close/>
                      <a:moveTo>
                        <a:pt x="589" y="71"/>
                      </a:moveTo>
                      <a:lnTo>
                        <a:pt x="589" y="71"/>
                      </a:lnTo>
                      <a:cubicBezTo>
                        <a:pt x="303" y="71"/>
                        <a:pt x="71" y="303"/>
                        <a:pt x="71" y="589"/>
                      </a:cubicBezTo>
                      <a:cubicBezTo>
                        <a:pt x="71" y="874"/>
                        <a:pt x="303" y="1106"/>
                        <a:pt x="589" y="1106"/>
                      </a:cubicBezTo>
                      <a:cubicBezTo>
                        <a:pt x="874" y="1106"/>
                        <a:pt x="1106" y="874"/>
                        <a:pt x="1106" y="589"/>
                      </a:cubicBezTo>
                      <a:cubicBezTo>
                        <a:pt x="1106" y="303"/>
                        <a:pt x="874" y="71"/>
                        <a:pt x="589" y="71"/>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8" name="Freeform 276"/>
                <p:cNvSpPr>
                  <a:spLocks noChangeArrowheads="1"/>
                </p:cNvSpPr>
                <p:nvPr/>
              </p:nvSpPr>
              <p:spPr bwMode="auto">
                <a:xfrm>
                  <a:off x="8290619" y="2750851"/>
                  <a:ext cx="53854" cy="58641"/>
                </a:xfrm>
                <a:custGeom>
                  <a:avLst/>
                  <a:gdLst>
                    <a:gd name="T0" fmla="*/ 161 w 198"/>
                    <a:gd name="T1" fmla="*/ 214 h 215"/>
                    <a:gd name="T2" fmla="*/ 161 w 198"/>
                    <a:gd name="T3" fmla="*/ 214 h 215"/>
                    <a:gd name="T4" fmla="*/ 125 w 198"/>
                    <a:gd name="T5" fmla="*/ 179 h 215"/>
                    <a:gd name="T6" fmla="*/ 108 w 198"/>
                    <a:gd name="T7" fmla="*/ 71 h 215"/>
                    <a:gd name="T8" fmla="*/ 72 w 198"/>
                    <a:gd name="T9" fmla="*/ 179 h 215"/>
                    <a:gd name="T10" fmla="*/ 36 w 198"/>
                    <a:gd name="T11" fmla="*/ 214 h 215"/>
                    <a:gd name="T12" fmla="*/ 0 w 198"/>
                    <a:gd name="T13" fmla="*/ 179 h 215"/>
                    <a:gd name="T14" fmla="*/ 108 w 198"/>
                    <a:gd name="T15" fmla="*/ 0 h 215"/>
                    <a:gd name="T16" fmla="*/ 197 w 198"/>
                    <a:gd name="T17" fmla="*/ 179 h 215"/>
                    <a:gd name="T18" fmla="*/ 161 w 198"/>
                    <a:gd name="T1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15">
                      <a:moveTo>
                        <a:pt x="161" y="214"/>
                      </a:moveTo>
                      <a:lnTo>
                        <a:pt x="161" y="214"/>
                      </a:lnTo>
                      <a:cubicBezTo>
                        <a:pt x="143" y="214"/>
                        <a:pt x="125" y="196"/>
                        <a:pt x="125" y="179"/>
                      </a:cubicBezTo>
                      <a:cubicBezTo>
                        <a:pt x="125" y="125"/>
                        <a:pt x="108" y="89"/>
                        <a:pt x="108" y="71"/>
                      </a:cubicBezTo>
                      <a:cubicBezTo>
                        <a:pt x="90" y="89"/>
                        <a:pt x="72" y="125"/>
                        <a:pt x="72" y="179"/>
                      </a:cubicBezTo>
                      <a:cubicBezTo>
                        <a:pt x="72" y="196"/>
                        <a:pt x="54" y="214"/>
                        <a:pt x="36" y="214"/>
                      </a:cubicBezTo>
                      <a:cubicBezTo>
                        <a:pt x="18" y="214"/>
                        <a:pt x="0" y="196"/>
                        <a:pt x="0" y="179"/>
                      </a:cubicBezTo>
                      <a:cubicBezTo>
                        <a:pt x="0" y="89"/>
                        <a:pt x="36" y="0"/>
                        <a:pt x="108" y="0"/>
                      </a:cubicBezTo>
                      <a:cubicBezTo>
                        <a:pt x="161" y="0"/>
                        <a:pt x="197" y="89"/>
                        <a:pt x="197" y="179"/>
                      </a:cubicBezTo>
                      <a:cubicBezTo>
                        <a:pt x="197" y="196"/>
                        <a:pt x="179" y="214"/>
                        <a:pt x="161" y="214"/>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9" name="Freeform 277"/>
                <p:cNvSpPr>
                  <a:spLocks noChangeArrowheads="1"/>
                </p:cNvSpPr>
                <p:nvPr/>
              </p:nvSpPr>
              <p:spPr bwMode="auto">
                <a:xfrm>
                  <a:off x="8290619" y="3095516"/>
                  <a:ext cx="53854" cy="63428"/>
                </a:xfrm>
                <a:custGeom>
                  <a:avLst/>
                  <a:gdLst>
                    <a:gd name="T0" fmla="*/ 108 w 198"/>
                    <a:gd name="T1" fmla="*/ 232 h 233"/>
                    <a:gd name="T2" fmla="*/ 108 w 198"/>
                    <a:gd name="T3" fmla="*/ 232 h 233"/>
                    <a:gd name="T4" fmla="*/ 0 w 198"/>
                    <a:gd name="T5" fmla="*/ 35 h 233"/>
                    <a:gd name="T6" fmla="*/ 36 w 198"/>
                    <a:gd name="T7" fmla="*/ 0 h 233"/>
                    <a:gd name="T8" fmla="*/ 72 w 198"/>
                    <a:gd name="T9" fmla="*/ 35 h 233"/>
                    <a:gd name="T10" fmla="*/ 108 w 198"/>
                    <a:gd name="T11" fmla="*/ 142 h 233"/>
                    <a:gd name="T12" fmla="*/ 125 w 198"/>
                    <a:gd name="T13" fmla="*/ 35 h 233"/>
                    <a:gd name="T14" fmla="*/ 161 w 198"/>
                    <a:gd name="T15" fmla="*/ 0 h 233"/>
                    <a:gd name="T16" fmla="*/ 197 w 198"/>
                    <a:gd name="T17" fmla="*/ 35 h 233"/>
                    <a:gd name="T18" fmla="*/ 108 w 198"/>
                    <a:gd name="T19"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33">
                      <a:moveTo>
                        <a:pt x="108" y="232"/>
                      </a:moveTo>
                      <a:lnTo>
                        <a:pt x="108" y="232"/>
                      </a:lnTo>
                      <a:cubicBezTo>
                        <a:pt x="36" y="232"/>
                        <a:pt x="0" y="125"/>
                        <a:pt x="0" y="35"/>
                      </a:cubicBezTo>
                      <a:cubicBezTo>
                        <a:pt x="0" y="17"/>
                        <a:pt x="18" y="0"/>
                        <a:pt x="36" y="0"/>
                      </a:cubicBezTo>
                      <a:cubicBezTo>
                        <a:pt x="54" y="0"/>
                        <a:pt x="72" y="17"/>
                        <a:pt x="72" y="35"/>
                      </a:cubicBezTo>
                      <a:cubicBezTo>
                        <a:pt x="72" y="89"/>
                        <a:pt x="90" y="142"/>
                        <a:pt x="108" y="142"/>
                      </a:cubicBezTo>
                      <a:cubicBezTo>
                        <a:pt x="108" y="142"/>
                        <a:pt x="125" y="89"/>
                        <a:pt x="125" y="35"/>
                      </a:cubicBezTo>
                      <a:cubicBezTo>
                        <a:pt x="125" y="17"/>
                        <a:pt x="143" y="0"/>
                        <a:pt x="161" y="0"/>
                      </a:cubicBezTo>
                      <a:cubicBezTo>
                        <a:pt x="179" y="0"/>
                        <a:pt x="197" y="17"/>
                        <a:pt x="197" y="35"/>
                      </a:cubicBezTo>
                      <a:cubicBezTo>
                        <a:pt x="197" y="125"/>
                        <a:pt x="161" y="232"/>
                        <a:pt x="108"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0" name="Freeform 279"/>
                <p:cNvSpPr>
                  <a:spLocks noChangeArrowheads="1"/>
                </p:cNvSpPr>
                <p:nvPr/>
              </p:nvSpPr>
              <p:spPr bwMode="auto">
                <a:xfrm>
                  <a:off x="8115893" y="2925577"/>
                  <a:ext cx="58641" cy="53854"/>
                </a:xfrm>
                <a:custGeom>
                  <a:avLst/>
                  <a:gdLst>
                    <a:gd name="T0" fmla="*/ 179 w 215"/>
                    <a:gd name="T1" fmla="*/ 197 h 198"/>
                    <a:gd name="T2" fmla="*/ 179 w 215"/>
                    <a:gd name="T3" fmla="*/ 197 h 198"/>
                    <a:gd name="T4" fmla="*/ 0 w 215"/>
                    <a:gd name="T5" fmla="*/ 108 h 198"/>
                    <a:gd name="T6" fmla="*/ 179 w 215"/>
                    <a:gd name="T7" fmla="*/ 0 h 198"/>
                    <a:gd name="T8" fmla="*/ 214 w 215"/>
                    <a:gd name="T9" fmla="*/ 36 h 198"/>
                    <a:gd name="T10" fmla="*/ 179 w 215"/>
                    <a:gd name="T11" fmla="*/ 72 h 198"/>
                    <a:gd name="T12" fmla="*/ 71 w 215"/>
                    <a:gd name="T13" fmla="*/ 108 h 198"/>
                    <a:gd name="T14" fmla="*/ 179 w 215"/>
                    <a:gd name="T15" fmla="*/ 125 h 198"/>
                    <a:gd name="T16" fmla="*/ 214 w 215"/>
                    <a:gd name="T17" fmla="*/ 161 h 198"/>
                    <a:gd name="T18" fmla="*/ 179 w 215"/>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98">
                      <a:moveTo>
                        <a:pt x="179" y="197"/>
                      </a:moveTo>
                      <a:lnTo>
                        <a:pt x="179" y="197"/>
                      </a:lnTo>
                      <a:cubicBezTo>
                        <a:pt x="90" y="197"/>
                        <a:pt x="0" y="161"/>
                        <a:pt x="0" y="108"/>
                      </a:cubicBezTo>
                      <a:cubicBezTo>
                        <a:pt x="0" y="36"/>
                        <a:pt x="90" y="0"/>
                        <a:pt x="179" y="0"/>
                      </a:cubicBezTo>
                      <a:cubicBezTo>
                        <a:pt x="214" y="0"/>
                        <a:pt x="214" y="18"/>
                        <a:pt x="214" y="36"/>
                      </a:cubicBezTo>
                      <a:cubicBezTo>
                        <a:pt x="214" y="54"/>
                        <a:pt x="214" y="72"/>
                        <a:pt x="179" y="72"/>
                      </a:cubicBezTo>
                      <a:cubicBezTo>
                        <a:pt x="125" y="72"/>
                        <a:pt x="90" y="89"/>
                        <a:pt x="71" y="108"/>
                      </a:cubicBezTo>
                      <a:cubicBezTo>
                        <a:pt x="90" y="108"/>
                        <a:pt x="125" y="125"/>
                        <a:pt x="179" y="125"/>
                      </a:cubicBezTo>
                      <a:cubicBezTo>
                        <a:pt x="214" y="125"/>
                        <a:pt x="214" y="143"/>
                        <a:pt x="214" y="161"/>
                      </a:cubicBezTo>
                      <a:cubicBezTo>
                        <a:pt x="214" y="179"/>
                        <a:pt x="214" y="197"/>
                        <a:pt x="179" y="19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1" name="Freeform 280"/>
                <p:cNvSpPr>
                  <a:spLocks noChangeArrowheads="1"/>
                </p:cNvSpPr>
                <p:nvPr/>
              </p:nvSpPr>
              <p:spPr bwMode="auto">
                <a:xfrm>
                  <a:off x="8401917" y="2795131"/>
                  <a:ext cx="73002" cy="73002"/>
                </a:xfrm>
                <a:custGeom>
                  <a:avLst/>
                  <a:gdLst>
                    <a:gd name="T0" fmla="*/ 125 w 268"/>
                    <a:gd name="T1" fmla="*/ 267 h 268"/>
                    <a:gd name="T2" fmla="*/ 125 w 268"/>
                    <a:gd name="T3" fmla="*/ 267 h 268"/>
                    <a:gd name="T4" fmla="*/ 107 w 268"/>
                    <a:gd name="T5" fmla="*/ 250 h 268"/>
                    <a:gd name="T6" fmla="*/ 107 w 268"/>
                    <a:gd name="T7" fmla="*/ 214 h 268"/>
                    <a:gd name="T8" fmla="*/ 160 w 268"/>
                    <a:gd name="T9" fmla="*/ 107 h 268"/>
                    <a:gd name="T10" fmla="*/ 71 w 268"/>
                    <a:gd name="T11" fmla="*/ 178 h 268"/>
                    <a:gd name="T12" fmla="*/ 17 w 268"/>
                    <a:gd name="T13" fmla="*/ 178 h 268"/>
                    <a:gd name="T14" fmla="*/ 17 w 268"/>
                    <a:gd name="T15" fmla="*/ 125 h 268"/>
                    <a:gd name="T16" fmla="*/ 214 w 268"/>
                    <a:gd name="T17" fmla="*/ 53 h 268"/>
                    <a:gd name="T18" fmla="*/ 160 w 268"/>
                    <a:gd name="T19" fmla="*/ 250 h 268"/>
                    <a:gd name="T20" fmla="*/ 125 w 268"/>
                    <a:gd name="T21"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125" y="267"/>
                      </a:moveTo>
                      <a:lnTo>
                        <a:pt x="125" y="267"/>
                      </a:lnTo>
                      <a:cubicBezTo>
                        <a:pt x="125" y="267"/>
                        <a:pt x="107" y="267"/>
                        <a:pt x="107" y="250"/>
                      </a:cubicBezTo>
                      <a:cubicBezTo>
                        <a:pt x="89" y="250"/>
                        <a:pt x="89" y="214"/>
                        <a:pt x="107" y="214"/>
                      </a:cubicBezTo>
                      <a:cubicBezTo>
                        <a:pt x="142" y="160"/>
                        <a:pt x="160" y="125"/>
                        <a:pt x="160" y="107"/>
                      </a:cubicBezTo>
                      <a:cubicBezTo>
                        <a:pt x="160" y="107"/>
                        <a:pt x="107" y="125"/>
                        <a:pt x="71" y="178"/>
                      </a:cubicBezTo>
                      <a:cubicBezTo>
                        <a:pt x="53" y="178"/>
                        <a:pt x="36" y="178"/>
                        <a:pt x="17" y="178"/>
                      </a:cubicBezTo>
                      <a:cubicBezTo>
                        <a:pt x="0" y="160"/>
                        <a:pt x="0" y="125"/>
                        <a:pt x="17" y="125"/>
                      </a:cubicBezTo>
                      <a:cubicBezTo>
                        <a:pt x="89" y="53"/>
                        <a:pt x="178" y="0"/>
                        <a:pt x="214" y="53"/>
                      </a:cubicBezTo>
                      <a:cubicBezTo>
                        <a:pt x="267" y="107"/>
                        <a:pt x="214" y="196"/>
                        <a:pt x="160" y="250"/>
                      </a:cubicBezTo>
                      <a:cubicBezTo>
                        <a:pt x="142" y="267"/>
                        <a:pt x="142" y="267"/>
                        <a:pt x="125"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2" name="Freeform 281"/>
                <p:cNvSpPr>
                  <a:spLocks noChangeArrowheads="1"/>
                </p:cNvSpPr>
                <p:nvPr/>
              </p:nvSpPr>
              <p:spPr bwMode="auto">
                <a:xfrm>
                  <a:off x="8164960" y="3036876"/>
                  <a:ext cx="68215" cy="63428"/>
                </a:xfrm>
                <a:custGeom>
                  <a:avLst/>
                  <a:gdLst>
                    <a:gd name="T0" fmla="*/ 89 w 250"/>
                    <a:gd name="T1" fmla="*/ 231 h 232"/>
                    <a:gd name="T2" fmla="*/ 89 w 250"/>
                    <a:gd name="T3" fmla="*/ 231 h 232"/>
                    <a:gd name="T4" fmla="*/ 35 w 250"/>
                    <a:gd name="T5" fmla="*/ 214 h 232"/>
                    <a:gd name="T6" fmla="*/ 35 w 250"/>
                    <a:gd name="T7" fmla="*/ 125 h 232"/>
                    <a:gd name="T8" fmla="*/ 106 w 250"/>
                    <a:gd name="T9" fmla="*/ 17 h 232"/>
                    <a:gd name="T10" fmla="*/ 160 w 250"/>
                    <a:gd name="T11" fmla="*/ 17 h 232"/>
                    <a:gd name="T12" fmla="*/ 160 w 250"/>
                    <a:gd name="T13" fmla="*/ 71 h 232"/>
                    <a:gd name="T14" fmla="*/ 89 w 250"/>
                    <a:gd name="T15" fmla="*/ 160 h 232"/>
                    <a:gd name="T16" fmla="*/ 196 w 250"/>
                    <a:gd name="T17" fmla="*/ 106 h 232"/>
                    <a:gd name="T18" fmla="*/ 231 w 250"/>
                    <a:gd name="T19" fmla="*/ 106 h 232"/>
                    <a:gd name="T20" fmla="*/ 231 w 250"/>
                    <a:gd name="T21" fmla="*/ 160 h 232"/>
                    <a:gd name="T22" fmla="*/ 89 w 250"/>
                    <a:gd name="T23"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2">
                      <a:moveTo>
                        <a:pt x="89" y="231"/>
                      </a:moveTo>
                      <a:lnTo>
                        <a:pt x="89" y="231"/>
                      </a:lnTo>
                      <a:cubicBezTo>
                        <a:pt x="71" y="231"/>
                        <a:pt x="53" y="231"/>
                        <a:pt x="35" y="214"/>
                      </a:cubicBezTo>
                      <a:cubicBezTo>
                        <a:pt x="17" y="214"/>
                        <a:pt x="0" y="178"/>
                        <a:pt x="35" y="125"/>
                      </a:cubicBezTo>
                      <a:cubicBezTo>
                        <a:pt x="35" y="89"/>
                        <a:pt x="71" y="53"/>
                        <a:pt x="106" y="17"/>
                      </a:cubicBezTo>
                      <a:cubicBezTo>
                        <a:pt x="106" y="0"/>
                        <a:pt x="142" y="0"/>
                        <a:pt x="160" y="17"/>
                      </a:cubicBezTo>
                      <a:cubicBezTo>
                        <a:pt x="160" y="35"/>
                        <a:pt x="160" y="53"/>
                        <a:pt x="160" y="71"/>
                      </a:cubicBezTo>
                      <a:cubicBezTo>
                        <a:pt x="106" y="106"/>
                        <a:pt x="89" y="142"/>
                        <a:pt x="89" y="160"/>
                      </a:cubicBezTo>
                      <a:cubicBezTo>
                        <a:pt x="106" y="160"/>
                        <a:pt x="142" y="142"/>
                        <a:pt x="196" y="106"/>
                      </a:cubicBezTo>
                      <a:cubicBezTo>
                        <a:pt x="196" y="89"/>
                        <a:pt x="231" y="89"/>
                        <a:pt x="231" y="106"/>
                      </a:cubicBezTo>
                      <a:cubicBezTo>
                        <a:pt x="249" y="125"/>
                        <a:pt x="249" y="142"/>
                        <a:pt x="231" y="160"/>
                      </a:cubicBezTo>
                      <a:cubicBezTo>
                        <a:pt x="196" y="196"/>
                        <a:pt x="124" y="231"/>
                        <a:pt x="89"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3" name="Freeform 282"/>
                <p:cNvSpPr>
                  <a:spLocks noChangeArrowheads="1"/>
                </p:cNvSpPr>
                <p:nvPr/>
              </p:nvSpPr>
              <p:spPr bwMode="auto">
                <a:xfrm>
                  <a:off x="8164960" y="2795131"/>
                  <a:ext cx="68215" cy="73002"/>
                </a:xfrm>
                <a:custGeom>
                  <a:avLst/>
                  <a:gdLst>
                    <a:gd name="T0" fmla="*/ 124 w 250"/>
                    <a:gd name="T1" fmla="*/ 267 h 268"/>
                    <a:gd name="T2" fmla="*/ 124 w 250"/>
                    <a:gd name="T3" fmla="*/ 267 h 268"/>
                    <a:gd name="T4" fmla="*/ 106 w 250"/>
                    <a:gd name="T5" fmla="*/ 250 h 268"/>
                    <a:gd name="T6" fmla="*/ 35 w 250"/>
                    <a:gd name="T7" fmla="*/ 160 h 268"/>
                    <a:gd name="T8" fmla="*/ 35 w 250"/>
                    <a:gd name="T9" fmla="*/ 53 h 268"/>
                    <a:gd name="T10" fmla="*/ 231 w 250"/>
                    <a:gd name="T11" fmla="*/ 125 h 268"/>
                    <a:gd name="T12" fmla="*/ 231 w 250"/>
                    <a:gd name="T13" fmla="*/ 178 h 268"/>
                    <a:gd name="T14" fmla="*/ 196 w 250"/>
                    <a:gd name="T15" fmla="*/ 178 h 268"/>
                    <a:gd name="T16" fmla="*/ 89 w 250"/>
                    <a:gd name="T17" fmla="*/ 107 h 268"/>
                    <a:gd name="T18" fmla="*/ 160 w 250"/>
                    <a:gd name="T19" fmla="*/ 214 h 268"/>
                    <a:gd name="T20" fmla="*/ 160 w 250"/>
                    <a:gd name="T21" fmla="*/ 250 h 268"/>
                    <a:gd name="T22" fmla="*/ 124 w 250"/>
                    <a:gd name="T2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68">
                      <a:moveTo>
                        <a:pt x="124" y="267"/>
                      </a:moveTo>
                      <a:lnTo>
                        <a:pt x="124" y="267"/>
                      </a:lnTo>
                      <a:cubicBezTo>
                        <a:pt x="124" y="267"/>
                        <a:pt x="106" y="267"/>
                        <a:pt x="106" y="250"/>
                      </a:cubicBezTo>
                      <a:cubicBezTo>
                        <a:pt x="71" y="232"/>
                        <a:pt x="35" y="196"/>
                        <a:pt x="35" y="160"/>
                      </a:cubicBezTo>
                      <a:cubicBezTo>
                        <a:pt x="0" y="89"/>
                        <a:pt x="17" y="71"/>
                        <a:pt x="35" y="53"/>
                      </a:cubicBezTo>
                      <a:cubicBezTo>
                        <a:pt x="89" y="0"/>
                        <a:pt x="178" y="53"/>
                        <a:pt x="231" y="125"/>
                      </a:cubicBezTo>
                      <a:cubicBezTo>
                        <a:pt x="249" y="125"/>
                        <a:pt x="249" y="160"/>
                        <a:pt x="231" y="178"/>
                      </a:cubicBezTo>
                      <a:lnTo>
                        <a:pt x="196" y="178"/>
                      </a:lnTo>
                      <a:cubicBezTo>
                        <a:pt x="142" y="125"/>
                        <a:pt x="106" y="107"/>
                        <a:pt x="89" y="107"/>
                      </a:cubicBezTo>
                      <a:cubicBezTo>
                        <a:pt x="89" y="125"/>
                        <a:pt x="106" y="160"/>
                        <a:pt x="160" y="214"/>
                      </a:cubicBezTo>
                      <a:lnTo>
                        <a:pt x="160" y="250"/>
                      </a:lnTo>
                      <a:cubicBezTo>
                        <a:pt x="142" y="267"/>
                        <a:pt x="142" y="267"/>
                        <a:pt x="124"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4" name="Freeform 283"/>
                <p:cNvSpPr>
                  <a:spLocks noChangeArrowheads="1"/>
                </p:cNvSpPr>
                <p:nvPr/>
              </p:nvSpPr>
              <p:spPr bwMode="auto">
                <a:xfrm>
                  <a:off x="8401917" y="3036876"/>
                  <a:ext cx="73002" cy="63428"/>
                </a:xfrm>
                <a:custGeom>
                  <a:avLst/>
                  <a:gdLst>
                    <a:gd name="T0" fmla="*/ 178 w 268"/>
                    <a:gd name="T1" fmla="*/ 231 h 232"/>
                    <a:gd name="T2" fmla="*/ 178 w 268"/>
                    <a:gd name="T3" fmla="*/ 231 h 232"/>
                    <a:gd name="T4" fmla="*/ 17 w 268"/>
                    <a:gd name="T5" fmla="*/ 160 h 232"/>
                    <a:gd name="T6" fmla="*/ 17 w 268"/>
                    <a:gd name="T7" fmla="*/ 106 h 232"/>
                    <a:gd name="T8" fmla="*/ 71 w 268"/>
                    <a:gd name="T9" fmla="*/ 106 h 232"/>
                    <a:gd name="T10" fmla="*/ 160 w 268"/>
                    <a:gd name="T11" fmla="*/ 160 h 232"/>
                    <a:gd name="T12" fmla="*/ 107 w 268"/>
                    <a:gd name="T13" fmla="*/ 71 h 232"/>
                    <a:gd name="T14" fmla="*/ 107 w 268"/>
                    <a:gd name="T15" fmla="*/ 17 h 232"/>
                    <a:gd name="T16" fmla="*/ 160 w 268"/>
                    <a:gd name="T17" fmla="*/ 17 h 232"/>
                    <a:gd name="T18" fmla="*/ 214 w 268"/>
                    <a:gd name="T19" fmla="*/ 214 h 232"/>
                    <a:gd name="T20" fmla="*/ 178 w 268"/>
                    <a:gd name="T21"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32">
                      <a:moveTo>
                        <a:pt x="178" y="231"/>
                      </a:moveTo>
                      <a:lnTo>
                        <a:pt x="178" y="231"/>
                      </a:lnTo>
                      <a:cubicBezTo>
                        <a:pt x="125" y="231"/>
                        <a:pt x="71" y="196"/>
                        <a:pt x="17" y="160"/>
                      </a:cubicBezTo>
                      <a:cubicBezTo>
                        <a:pt x="0" y="142"/>
                        <a:pt x="0" y="125"/>
                        <a:pt x="17" y="106"/>
                      </a:cubicBezTo>
                      <a:cubicBezTo>
                        <a:pt x="36" y="89"/>
                        <a:pt x="53" y="89"/>
                        <a:pt x="71" y="106"/>
                      </a:cubicBezTo>
                      <a:cubicBezTo>
                        <a:pt x="107" y="142"/>
                        <a:pt x="160" y="160"/>
                        <a:pt x="160" y="160"/>
                      </a:cubicBezTo>
                      <a:cubicBezTo>
                        <a:pt x="160" y="142"/>
                        <a:pt x="142" y="106"/>
                        <a:pt x="107" y="71"/>
                      </a:cubicBezTo>
                      <a:cubicBezTo>
                        <a:pt x="89" y="53"/>
                        <a:pt x="89" y="35"/>
                        <a:pt x="107" y="17"/>
                      </a:cubicBezTo>
                      <a:cubicBezTo>
                        <a:pt x="125" y="0"/>
                        <a:pt x="142" y="0"/>
                        <a:pt x="160" y="17"/>
                      </a:cubicBezTo>
                      <a:cubicBezTo>
                        <a:pt x="214" y="89"/>
                        <a:pt x="267" y="178"/>
                        <a:pt x="214" y="214"/>
                      </a:cubicBezTo>
                      <a:cubicBezTo>
                        <a:pt x="214" y="231"/>
                        <a:pt x="196" y="231"/>
                        <a:pt x="178"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5" name="Freeform 284"/>
                <p:cNvSpPr>
                  <a:spLocks noChangeArrowheads="1"/>
                </p:cNvSpPr>
                <p:nvPr/>
              </p:nvSpPr>
              <p:spPr bwMode="auto">
                <a:xfrm>
                  <a:off x="8247536" y="3022515"/>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55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6" name="Freeform 285"/>
                <p:cNvSpPr>
                  <a:spLocks noChangeArrowheads="1"/>
                </p:cNvSpPr>
                <p:nvPr/>
              </p:nvSpPr>
              <p:spPr bwMode="auto">
                <a:xfrm>
                  <a:off x="8392343" y="2857362"/>
                  <a:ext cx="58641" cy="53854"/>
                </a:xfrm>
                <a:custGeom>
                  <a:avLst/>
                  <a:gdLst>
                    <a:gd name="T0" fmla="*/ 36 w 215"/>
                    <a:gd name="T1" fmla="*/ 196 h 197"/>
                    <a:gd name="T2" fmla="*/ 36 w 215"/>
                    <a:gd name="T3" fmla="*/ 196 h 197"/>
                    <a:gd name="T4" fmla="*/ 0 w 215"/>
                    <a:gd name="T5" fmla="*/ 178 h 197"/>
                    <a:gd name="T6" fmla="*/ 18 w 215"/>
                    <a:gd name="T7" fmla="*/ 124 h 197"/>
                    <a:gd name="T8" fmla="*/ 161 w 215"/>
                    <a:gd name="T9" fmla="*/ 18 h 197"/>
                    <a:gd name="T10" fmla="*/ 214 w 215"/>
                    <a:gd name="T11" fmla="*/ 18 h 197"/>
                    <a:gd name="T12" fmla="*/ 196 w 215"/>
                    <a:gd name="T13" fmla="*/ 71 h 197"/>
                    <a:gd name="T14" fmla="*/ 53 w 215"/>
                    <a:gd name="T15" fmla="*/ 178 h 197"/>
                    <a:gd name="T16" fmla="*/ 36 w 215"/>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97">
                      <a:moveTo>
                        <a:pt x="36" y="196"/>
                      </a:moveTo>
                      <a:lnTo>
                        <a:pt x="36" y="196"/>
                      </a:lnTo>
                      <a:cubicBezTo>
                        <a:pt x="18" y="196"/>
                        <a:pt x="18" y="178"/>
                        <a:pt x="0" y="178"/>
                      </a:cubicBezTo>
                      <a:cubicBezTo>
                        <a:pt x="0" y="160"/>
                        <a:pt x="0" y="143"/>
                        <a:pt x="18" y="124"/>
                      </a:cubicBezTo>
                      <a:cubicBezTo>
                        <a:pt x="161" y="18"/>
                        <a:pt x="161" y="18"/>
                        <a:pt x="161" y="18"/>
                      </a:cubicBezTo>
                      <a:cubicBezTo>
                        <a:pt x="178" y="0"/>
                        <a:pt x="196" y="0"/>
                        <a:pt x="214" y="18"/>
                      </a:cubicBezTo>
                      <a:cubicBezTo>
                        <a:pt x="214" y="35"/>
                        <a:pt x="214" y="53"/>
                        <a:pt x="196" y="71"/>
                      </a:cubicBezTo>
                      <a:cubicBezTo>
                        <a:pt x="53" y="178"/>
                        <a:pt x="53" y="178"/>
                        <a:pt x="53" y="178"/>
                      </a:cubicBezTo>
                      <a:cubicBezTo>
                        <a:pt x="53" y="196"/>
                        <a:pt x="36" y="196"/>
                        <a:pt x="36" y="19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7" name="Freeform 286"/>
                <p:cNvSpPr>
                  <a:spLocks noChangeArrowheads="1"/>
                </p:cNvSpPr>
                <p:nvPr/>
              </p:nvSpPr>
              <p:spPr bwMode="auto">
                <a:xfrm>
                  <a:off x="8174534" y="2866936"/>
                  <a:ext cx="68215" cy="49067"/>
                </a:xfrm>
                <a:custGeom>
                  <a:avLst/>
                  <a:gdLst>
                    <a:gd name="T0" fmla="*/ 196 w 251"/>
                    <a:gd name="T1" fmla="*/ 179 h 180"/>
                    <a:gd name="T2" fmla="*/ 196 w 251"/>
                    <a:gd name="T3" fmla="*/ 179 h 180"/>
                    <a:gd name="T4" fmla="*/ 179 w 251"/>
                    <a:gd name="T5" fmla="*/ 179 h 180"/>
                    <a:gd name="T6" fmla="*/ 36 w 251"/>
                    <a:gd name="T7" fmla="*/ 72 h 180"/>
                    <a:gd name="T8" fmla="*/ 18 w 251"/>
                    <a:gd name="T9" fmla="*/ 18 h 180"/>
                    <a:gd name="T10" fmla="*/ 71 w 251"/>
                    <a:gd name="T11" fmla="*/ 0 h 180"/>
                    <a:gd name="T12" fmla="*/ 214 w 251"/>
                    <a:gd name="T13" fmla="*/ 108 h 180"/>
                    <a:gd name="T14" fmla="*/ 232 w 251"/>
                    <a:gd name="T15" fmla="*/ 161 h 180"/>
                    <a:gd name="T16" fmla="*/ 196 w 251"/>
                    <a:gd name="T1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0">
                      <a:moveTo>
                        <a:pt x="196" y="179"/>
                      </a:moveTo>
                      <a:lnTo>
                        <a:pt x="196" y="179"/>
                      </a:lnTo>
                      <a:cubicBezTo>
                        <a:pt x="196" y="179"/>
                        <a:pt x="196" y="179"/>
                        <a:pt x="179" y="179"/>
                      </a:cubicBezTo>
                      <a:cubicBezTo>
                        <a:pt x="36" y="72"/>
                        <a:pt x="36" y="72"/>
                        <a:pt x="36" y="72"/>
                      </a:cubicBezTo>
                      <a:cubicBezTo>
                        <a:pt x="18" y="54"/>
                        <a:pt x="0" y="36"/>
                        <a:pt x="18" y="18"/>
                      </a:cubicBezTo>
                      <a:cubicBezTo>
                        <a:pt x="36" y="0"/>
                        <a:pt x="54" y="0"/>
                        <a:pt x="71" y="0"/>
                      </a:cubicBezTo>
                      <a:cubicBezTo>
                        <a:pt x="214" y="108"/>
                        <a:pt x="214" y="108"/>
                        <a:pt x="214" y="108"/>
                      </a:cubicBezTo>
                      <a:cubicBezTo>
                        <a:pt x="232" y="125"/>
                        <a:pt x="250" y="143"/>
                        <a:pt x="232" y="161"/>
                      </a:cubicBezTo>
                      <a:cubicBezTo>
                        <a:pt x="232" y="179"/>
                        <a:pt x="214" y="179"/>
                        <a:pt x="196" y="179"/>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8" name="Freeform 287"/>
                <p:cNvSpPr>
                  <a:spLocks noChangeArrowheads="1"/>
                </p:cNvSpPr>
                <p:nvPr/>
              </p:nvSpPr>
              <p:spPr bwMode="auto">
                <a:xfrm>
                  <a:off x="8309768" y="3046450"/>
                  <a:ext cx="19148" cy="63428"/>
                </a:xfrm>
                <a:custGeom>
                  <a:avLst/>
                  <a:gdLst>
                    <a:gd name="T0" fmla="*/ 36 w 72"/>
                    <a:gd name="T1" fmla="*/ 232 h 233"/>
                    <a:gd name="T2" fmla="*/ 36 w 72"/>
                    <a:gd name="T3" fmla="*/ 232 h 233"/>
                    <a:gd name="T4" fmla="*/ 0 w 72"/>
                    <a:gd name="T5" fmla="*/ 196 h 233"/>
                    <a:gd name="T6" fmla="*/ 0 w 72"/>
                    <a:gd name="T7" fmla="*/ 36 h 233"/>
                    <a:gd name="T8" fmla="*/ 36 w 72"/>
                    <a:gd name="T9" fmla="*/ 0 h 233"/>
                    <a:gd name="T10" fmla="*/ 71 w 72"/>
                    <a:gd name="T11" fmla="*/ 36 h 233"/>
                    <a:gd name="T12" fmla="*/ 71 w 72"/>
                    <a:gd name="T13" fmla="*/ 196 h 233"/>
                    <a:gd name="T14" fmla="*/ 36 w 72"/>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33">
                      <a:moveTo>
                        <a:pt x="36" y="232"/>
                      </a:moveTo>
                      <a:lnTo>
                        <a:pt x="36" y="232"/>
                      </a:lnTo>
                      <a:cubicBezTo>
                        <a:pt x="18" y="232"/>
                        <a:pt x="0" y="214"/>
                        <a:pt x="0" y="196"/>
                      </a:cubicBezTo>
                      <a:cubicBezTo>
                        <a:pt x="0" y="36"/>
                        <a:pt x="0" y="36"/>
                        <a:pt x="0" y="36"/>
                      </a:cubicBezTo>
                      <a:cubicBezTo>
                        <a:pt x="0" y="18"/>
                        <a:pt x="18" y="0"/>
                        <a:pt x="36" y="0"/>
                      </a:cubicBezTo>
                      <a:cubicBezTo>
                        <a:pt x="53" y="0"/>
                        <a:pt x="71" y="18"/>
                        <a:pt x="71" y="36"/>
                      </a:cubicBezTo>
                      <a:cubicBezTo>
                        <a:pt x="71" y="196"/>
                        <a:pt x="71" y="196"/>
                        <a:pt x="71" y="196"/>
                      </a:cubicBezTo>
                      <a:cubicBezTo>
                        <a:pt x="71" y="214"/>
                        <a:pt x="53" y="232"/>
                        <a:pt x="36"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grpSp>
        <p:nvGrpSpPr>
          <p:cNvPr id="48" name="Группа 47"/>
          <p:cNvGrpSpPr/>
          <p:nvPr/>
        </p:nvGrpSpPr>
        <p:grpSpPr>
          <a:xfrm>
            <a:off x="11319310" y="359343"/>
            <a:ext cx="603183" cy="603183"/>
            <a:chOff x="8489482" y="269507"/>
            <a:chExt cx="452387" cy="452387"/>
          </a:xfrm>
        </p:grpSpPr>
        <p:sp>
          <p:nvSpPr>
            <p:cNvPr id="49" name="Овал 4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0" name="TextBox 4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04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996607"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Continuous</a:t>
            </a:r>
            <a:r>
              <a:rPr lang="de-DE" sz="2800" kern="1200" dirty="0">
                <a:latin typeface="Bebas Neue" charset="0"/>
                <a:ea typeface="Bebas Neue" charset="0"/>
                <a:cs typeface="Bebas Neue" charset="0"/>
              </a:rPr>
              <a:t> </a:t>
            </a:r>
            <a:r>
              <a:rPr lang="de-DE" sz="2800" kern="1200" dirty="0" err="1">
                <a:latin typeface="Bebas Neue" charset="0"/>
                <a:ea typeface="Bebas Neue" charset="0"/>
                <a:cs typeface="Bebas Neue" charset="0"/>
              </a:rPr>
              <a:t>Delivery</a:t>
            </a:r>
            <a:r>
              <a:rPr lang="de-DE" sz="2800" kern="1200" dirty="0">
                <a:latin typeface="Bebas Neue" charset="0"/>
                <a:ea typeface="Bebas Neue" charset="0"/>
                <a:cs typeface="Bebas Neue" charset="0"/>
              </a:rPr>
              <a:t> Motivation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Was genau ist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Continuous</a:t>
            </a: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Delivery</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Baum, draußen, Wasser, Fluss enthält.&#10;&#10;Automatisch generierte Beschreibung">
            <a:extLst>
              <a:ext uri="{FF2B5EF4-FFF2-40B4-BE49-F238E27FC236}">
                <a16:creationId xmlns:a16="http://schemas.microsoft.com/office/drawing/2014/main" id="{1A331ED0-EBBC-7A3B-F444-A3F3C2AE53B2}"/>
              </a:ext>
            </a:extLst>
          </p:cNvPr>
          <p:cNvPicPr>
            <a:picLocks noGrp="1" noChangeAspect="1"/>
          </p:cNvPicPr>
          <p:nvPr>
            <p:ph type="pic" sz="quarter" idx="10"/>
          </p:nvPr>
        </p:nvPicPr>
        <p:blipFill>
          <a:blip r:embed="rId3"/>
          <a:srcRect t="7971" b="7971"/>
          <a:stretch>
            <a:fillRect/>
          </a:stretch>
        </p:blipFill>
        <p:spPr>
          <a:xfrm>
            <a:off x="-46038" y="0"/>
            <a:ext cx="12238038" cy="6858000"/>
          </a:xfrm>
        </p:spPr>
      </p:pic>
      <p:grpSp>
        <p:nvGrpSpPr>
          <p:cNvPr id="2" name="Группа 1"/>
          <p:cNvGrpSpPr/>
          <p:nvPr/>
        </p:nvGrpSpPr>
        <p:grpSpPr>
          <a:xfrm>
            <a:off x="3281533" y="4222460"/>
            <a:ext cx="8640960" cy="2276197"/>
            <a:chOff x="2339752" y="2715765"/>
            <a:chExt cx="6480720" cy="1707148"/>
          </a:xfrm>
        </p:grpSpPr>
        <p:sp>
          <p:nvSpPr>
            <p:cNvPr id="6" name="Прямоугольник 5"/>
            <p:cNvSpPr/>
            <p:nvPr/>
          </p:nvSpPr>
          <p:spPr>
            <a:xfrm>
              <a:off x="2339752" y="2715766"/>
              <a:ext cx="6480720" cy="1707147"/>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2443648" y="3075806"/>
              <a:ext cx="649457"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Definition</a:t>
              </a:r>
            </a:p>
          </p:txBody>
        </p:sp>
        <p:sp>
          <p:nvSpPr>
            <p:cNvPr id="10" name="TextBox 9"/>
            <p:cNvSpPr txBox="1"/>
            <p:nvPr/>
          </p:nvSpPr>
          <p:spPr>
            <a:xfrm>
              <a:off x="2443648" y="3414869"/>
              <a:ext cx="6088792" cy="885483"/>
            </a:xfrm>
            <a:prstGeom prst="rect">
              <a:avLst/>
            </a:prstGeom>
            <a:noFill/>
          </p:spPr>
          <p:txBody>
            <a:bodyPr wrap="square" rtlCol="0">
              <a:spAutoFit/>
            </a:bodyPr>
            <a:lstStyle/>
            <a:p>
              <a:pPr defTabSz="914377">
                <a:lnSpc>
                  <a:spcPct val="150000"/>
                </a:lnSpc>
                <a:buClrTx/>
              </a:pPr>
              <a:r>
                <a:rPr lang="de-DE" sz="800" kern="1200" dirty="0" err="1">
                  <a:solidFill>
                    <a:srgbClr val="FFFFFF">
                      <a:lumMod val="50000"/>
                    </a:srgbClr>
                  </a:solidFill>
                  <a:latin typeface="Open Sans" charset="0"/>
                  <a:ea typeface="Open Sans" charset="0"/>
                  <a:cs typeface="Open Sans" charset="0"/>
                </a:rPr>
                <a:t>Continuous</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Delivery</a:t>
              </a:r>
              <a:r>
                <a:rPr lang="de-DE" sz="800" kern="1200" dirty="0">
                  <a:solidFill>
                    <a:srgbClr val="FFFFFF">
                      <a:lumMod val="50000"/>
                    </a:srgbClr>
                  </a:solidFill>
                  <a:latin typeface="Open Sans" charset="0"/>
                  <a:ea typeface="Open Sans" charset="0"/>
                  <a:cs typeface="Open Sans" charset="0"/>
                </a:rPr>
                <a:t> (CD, „fortlaufende Auslieferung“) bezeichnet eine Sammlung von Techniken, Prozessen und Werkzeugen, die den Software-Auslieferungsprozess (englisch </a:t>
              </a:r>
              <a:r>
                <a:rPr lang="de-DE" sz="800" kern="1200" dirty="0" err="1">
                  <a:solidFill>
                    <a:srgbClr val="FFFFFF">
                      <a:lumMod val="50000"/>
                    </a:srgbClr>
                  </a:solidFill>
                  <a:latin typeface="Open Sans" charset="0"/>
                  <a:ea typeface="Open Sans" charset="0"/>
                  <a:cs typeface="Open Sans" charset="0"/>
                </a:rPr>
                <a:t>deployment</a:t>
              </a:r>
              <a:r>
                <a:rPr lang="de-DE" sz="800" kern="1200" dirty="0">
                  <a:solidFill>
                    <a:srgbClr val="FFFFFF">
                      <a:lumMod val="50000"/>
                    </a:srgbClr>
                  </a:solidFill>
                  <a:latin typeface="Open Sans" charset="0"/>
                  <a:ea typeface="Open Sans" charset="0"/>
                  <a:cs typeface="Open Sans" charset="0"/>
                </a:rPr>
                <a:t>) verbessern.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Im Allgemeinem bedeutet dies das CD als Oberbegriff zur Auslieferung von Anwendungen ist. Dieser Themenbereich ist sehr umfangreich und umfasst viele verschiedene Werkzeuge und Fähigkeiten die hier gefragt sind. Im groben geht es aber darum die Infrastruktur des Auslieferungsprozesses so zu verbessern das so wenig wie möglich manueller Aufwand gefordert und oder benötigt ist.</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14</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Baum, draußen, Wasser, Fluss enthält.&#10;&#10;Automatisch generierte Beschreibung">
            <a:extLst>
              <a:ext uri="{FF2B5EF4-FFF2-40B4-BE49-F238E27FC236}">
                <a16:creationId xmlns:a16="http://schemas.microsoft.com/office/drawing/2014/main" id="{5220D105-A56E-F572-5B56-7AABA349E7DE}"/>
              </a:ext>
            </a:extLst>
          </p:cNvPr>
          <p:cNvPicPr>
            <a:picLocks noGrp="1" noChangeAspect="1"/>
          </p:cNvPicPr>
          <p:nvPr>
            <p:ph type="pic" sz="quarter" idx="10"/>
          </p:nvPr>
        </p:nvPicPr>
        <p:blipFill>
          <a:blip r:embed="rId2"/>
          <a:srcRect l="7311" r="7311"/>
          <a:stretch>
            <a:fillRect/>
          </a:stretch>
        </p:blipFill>
        <p:spPr/>
      </p:pic>
      <p:pic>
        <p:nvPicPr>
          <p:cNvPr id="31" name="Bildplatzhalter 30" descr="Ein Bild, das Text, Licht, Projektor, Nachthimmel enthält.&#10;&#10;Automatisch generierte Beschreibung">
            <a:extLst>
              <a:ext uri="{FF2B5EF4-FFF2-40B4-BE49-F238E27FC236}">
                <a16:creationId xmlns:a16="http://schemas.microsoft.com/office/drawing/2014/main" id="{367B97E6-B8AB-4AF5-20EA-6CFAC9926CC7}"/>
              </a:ext>
            </a:extLst>
          </p:cNvPr>
          <p:cNvPicPr>
            <a:picLocks noGrp="1" noChangeAspect="1"/>
          </p:cNvPicPr>
          <p:nvPr>
            <p:ph type="pic" sz="quarter" idx="11"/>
          </p:nvPr>
        </p:nvPicPr>
        <p:blipFill rotWithShape="1">
          <a:blip r:embed="rId3"/>
          <a:srcRect l="5938" r="9000"/>
          <a:stretch/>
        </p:blipFill>
        <p:spPr>
          <a:xfrm>
            <a:off x="4332367" y="3140968"/>
            <a:ext cx="3552395" cy="2784309"/>
          </a:xfrm>
        </p:spPr>
      </p:pic>
      <p:pic>
        <p:nvPicPr>
          <p:cNvPr id="13" name="Bildplatzhalter 12" descr="Ein Bild, das draußen, Rock, Wasser, Natur enthält.&#10;&#10;Automatisch generierte Beschreibung">
            <a:extLst>
              <a:ext uri="{FF2B5EF4-FFF2-40B4-BE49-F238E27FC236}">
                <a16:creationId xmlns:a16="http://schemas.microsoft.com/office/drawing/2014/main" id="{42C3AD6B-CA75-16E8-F580-29702C54111A}"/>
              </a:ext>
            </a:extLst>
          </p:cNvPr>
          <p:cNvPicPr>
            <a:picLocks noGrp="1" noChangeAspect="1"/>
          </p:cNvPicPr>
          <p:nvPr>
            <p:ph type="pic" sz="quarter" idx="12"/>
          </p:nvPr>
        </p:nvPicPr>
        <p:blipFill rotWithShape="1">
          <a:blip r:embed="rId4"/>
          <a:srcRect l="14" t="-111" r="31146" b="111"/>
          <a:stretch/>
        </p:blipFill>
        <p:spPr>
          <a:xfrm>
            <a:off x="8179195" y="3140968"/>
            <a:ext cx="3552395" cy="2784309"/>
          </a:xfrm>
        </p:spPr>
      </p:pic>
      <p:grpSp>
        <p:nvGrpSpPr>
          <p:cNvPr id="2" name="Группа 1"/>
          <p:cNvGrpSpPr/>
          <p:nvPr/>
        </p:nvGrpSpPr>
        <p:grpSpPr>
          <a:xfrm>
            <a:off x="485540" y="1316765"/>
            <a:ext cx="3552394" cy="1824203"/>
            <a:chOff x="364155" y="987574"/>
            <a:chExt cx="2664296" cy="1368152"/>
          </a:xfrm>
        </p:grpSpPr>
        <p:sp>
          <p:nvSpPr>
            <p:cNvPr id="5" name="Прямоугольник 4"/>
            <p:cNvSpPr/>
            <p:nvPr/>
          </p:nvSpPr>
          <p:spPr>
            <a:xfrm>
              <a:off x="364155"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рямоугольник 5"/>
            <p:cNvSpPr/>
            <p:nvPr/>
          </p:nvSpPr>
          <p:spPr>
            <a:xfrm>
              <a:off x="364155"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TextBox 6"/>
            <p:cNvSpPr txBox="1"/>
            <p:nvPr/>
          </p:nvSpPr>
          <p:spPr>
            <a:xfrm>
              <a:off x="425228" y="1290891"/>
              <a:ext cx="1281842"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Continues Integration</a:t>
              </a:r>
              <a:endParaRPr lang="ru-RU" sz="1600" kern="1200" dirty="0">
                <a:solidFill>
                  <a:srgbClr val="383838"/>
                </a:solidFill>
                <a:latin typeface="Bebas Neue" charset="0"/>
                <a:ea typeface="Bebas Neue" charset="0"/>
                <a:cs typeface="Bebas Neue" charset="0"/>
              </a:endParaRPr>
            </a:p>
          </p:txBody>
        </p:sp>
        <p:sp>
          <p:nvSpPr>
            <p:cNvPr id="8" name="TextBox 7"/>
            <p:cNvSpPr txBox="1"/>
            <p:nvPr/>
          </p:nvSpPr>
          <p:spPr>
            <a:xfrm>
              <a:off x="435893" y="1585146"/>
              <a:ext cx="2520550"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Fortlaufende zusammenfügen und zusammenfassen aller Anwendungskomponenten zu einem gesamten Anwendungspaket welches weiter verwendet werden kann.</a:t>
              </a:r>
            </a:p>
          </p:txBody>
        </p:sp>
        <p:sp>
          <p:nvSpPr>
            <p:cNvPr id="9" name="TextBox 8"/>
            <p:cNvSpPr txBox="1"/>
            <p:nvPr/>
          </p:nvSpPr>
          <p:spPr>
            <a:xfrm>
              <a:off x="2490854"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4332007" y="1322889"/>
            <a:ext cx="3552394" cy="1824203"/>
            <a:chOff x="3249005" y="992167"/>
            <a:chExt cx="2664296" cy="1368152"/>
          </a:xfrm>
        </p:grpSpPr>
        <p:sp>
          <p:nvSpPr>
            <p:cNvPr id="18" name="Прямоугольник 17"/>
            <p:cNvSpPr/>
            <p:nvPr/>
          </p:nvSpPr>
          <p:spPr>
            <a:xfrm>
              <a:off x="3249005" y="992167"/>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Прямоугольник 18"/>
            <p:cNvSpPr/>
            <p:nvPr/>
          </p:nvSpPr>
          <p:spPr>
            <a:xfrm>
              <a:off x="3249005" y="992167"/>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0" name="TextBox 19"/>
            <p:cNvSpPr txBox="1"/>
            <p:nvPr/>
          </p:nvSpPr>
          <p:spPr>
            <a:xfrm>
              <a:off x="3310078" y="1295484"/>
              <a:ext cx="1252988"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Test Automatisierung</a:t>
              </a:r>
            </a:p>
          </p:txBody>
        </p:sp>
        <p:sp>
          <p:nvSpPr>
            <p:cNvPr id="21" name="TextBox 20"/>
            <p:cNvSpPr txBox="1"/>
            <p:nvPr/>
          </p:nvSpPr>
          <p:spPr>
            <a:xfrm>
              <a:off x="3320743" y="1589739"/>
              <a:ext cx="2520550"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Durch vorgefertigte Test wird die Anwendung automatisiert und ohne manuellen Aufwand durchgetestet. Das Testen kann im Hintergrund sowie auf dem Frontend einer Anwendung geschehen.</a:t>
              </a:r>
            </a:p>
          </p:txBody>
        </p:sp>
        <p:sp>
          <p:nvSpPr>
            <p:cNvPr id="22" name="TextBox 21"/>
            <p:cNvSpPr txBox="1"/>
            <p:nvPr/>
          </p:nvSpPr>
          <p:spPr>
            <a:xfrm>
              <a:off x="5375704" y="1137557"/>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8179194" y="1316765"/>
            <a:ext cx="3552394" cy="1824203"/>
            <a:chOff x="6134396" y="987574"/>
            <a:chExt cx="2664296" cy="1368152"/>
          </a:xfrm>
        </p:grpSpPr>
        <p:sp>
          <p:nvSpPr>
            <p:cNvPr id="23" name="Прямоугольник 22"/>
            <p:cNvSpPr/>
            <p:nvPr/>
          </p:nvSpPr>
          <p:spPr>
            <a:xfrm>
              <a:off x="6134396"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Прямоугольник 23"/>
            <p:cNvSpPr/>
            <p:nvPr/>
          </p:nvSpPr>
          <p:spPr>
            <a:xfrm>
              <a:off x="6134396"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6195469" y="1290891"/>
              <a:ext cx="128785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Continues Deployment</a:t>
              </a:r>
              <a:endParaRPr lang="ru-RU" sz="1600" kern="1200" dirty="0">
                <a:solidFill>
                  <a:srgbClr val="383838"/>
                </a:solidFill>
                <a:latin typeface="Bebas Neue" charset="0"/>
                <a:ea typeface="Bebas Neue" charset="0"/>
                <a:cs typeface="Bebas Neue" charset="0"/>
              </a:endParaRPr>
            </a:p>
          </p:txBody>
        </p:sp>
        <p:sp>
          <p:nvSpPr>
            <p:cNvPr id="26" name="TextBox 25"/>
            <p:cNvSpPr txBox="1"/>
            <p:nvPr/>
          </p:nvSpPr>
          <p:spPr>
            <a:xfrm>
              <a:off x="6206134" y="1585146"/>
              <a:ext cx="2520550"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automatische Ausliefern der Anwendung mit allen Abhängigkeiten. Ist in dem Sinne der letzte Schritt in einem CD Workflow.</a:t>
              </a:r>
            </a:p>
          </p:txBody>
        </p:sp>
        <p:sp>
          <p:nvSpPr>
            <p:cNvPr id="27" name="TextBox 26"/>
            <p:cNvSpPr txBox="1"/>
            <p:nvPr/>
          </p:nvSpPr>
          <p:spPr>
            <a:xfrm>
              <a:off x="8261095"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691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D54DC8DA-B423-48A6-F784-E3E41BE4E805}"/>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15123" t="-1035" r="-15123" b="-105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585111" y="362013"/>
              <a:ext cx="261130" cy="253915"/>
            </a:xfrm>
            <a:prstGeom prst="rect">
              <a:avLst/>
            </a:prstGeom>
            <a:noFill/>
          </p:spPr>
          <p:txBody>
            <a:bodyPr wrap="none" rtlCol="0">
              <a:spAutoFit/>
            </a:bodyPr>
            <a:lstStyle/>
            <a:p>
              <a:pPr algn="ctr" defTabSz="914377">
                <a:spcAft>
                  <a:spcPts val="600"/>
                </a:spcAft>
                <a:buClrTx/>
              </a:pPr>
              <a:r>
                <a:rPr lang="en-US" sz="1600" kern="1200">
                  <a:solidFill>
                    <a:srgbClr val="FFFFFF"/>
                  </a:solidFill>
                  <a:latin typeface="Bebas Neue" charset="0"/>
                  <a:ea typeface="Bebas Neue" charset="0"/>
                  <a:cs typeface="Bebas Neue" charset="0"/>
                </a:rPr>
                <a:t>16</a:t>
              </a:r>
              <a:endParaRPr lang="ru-RU" sz="1600" kern="120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40995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996607"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Continuous</a:t>
            </a:r>
            <a:r>
              <a:rPr lang="de-DE" sz="2800" kern="1200" dirty="0">
                <a:latin typeface="Bebas Neue" charset="0"/>
                <a:ea typeface="Bebas Neue" charset="0"/>
                <a:cs typeface="Bebas Neue" charset="0"/>
              </a:rPr>
              <a:t> </a:t>
            </a:r>
            <a:r>
              <a:rPr lang="de-DE" sz="2800" kern="1200" dirty="0" err="1">
                <a:latin typeface="Bebas Neue" charset="0"/>
                <a:ea typeface="Bebas Neue" charset="0"/>
                <a:cs typeface="Bebas Neue" charset="0"/>
              </a:rPr>
              <a:t>Delivery</a:t>
            </a:r>
            <a:r>
              <a:rPr lang="de-DE" sz="2800" kern="1200" dirty="0">
                <a:latin typeface="Bebas Neue" charset="0"/>
                <a:ea typeface="Bebas Neue" charset="0"/>
                <a:cs typeface="Bebas Neue" charset="0"/>
              </a:rPr>
              <a:t> Motivation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Warum ist CD wichtig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240632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599141" y="761107"/>
            <a:ext cx="1127232"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Gründe</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Gründe</a:t>
            </a:r>
            <a:r>
              <a:rPr lang="de-DE" sz="933" kern="1200" dirty="0">
                <a:solidFill>
                  <a:srgbClr val="FFFFFF">
                    <a:lumMod val="50000"/>
                  </a:srgbClr>
                </a:solidFill>
                <a:latin typeface="Open Sans" charset="0"/>
                <a:ea typeface="Open Sans" charset="0"/>
                <a:cs typeface="Open Sans" charset="0"/>
              </a:rPr>
              <a:t> für die Verwendung von CD</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1435730"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Schnelleres Arbeiten</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Durch den geminderten Manuellen Aufwand ist ein schnelleres Arbeiten möglich</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103778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Erweiterungen</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Durch CD ist es möglich seine Entwicklung zu erweitern</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1524330" y="2090388"/>
              <a:ext cx="1465787"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Einsparen Ressourcen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Weniger manueller Aufwand, sowie Einsparen von Mitarbeitern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1794276" y="3266528"/>
              <a:ext cx="95603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Fehler finden</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CD kann Fehler und Probleme für Sie finden bevor diese auffallen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97557" y="3131457"/>
            <a:ext cx="2895344" cy="1384995"/>
          </a:xfrm>
          <a:prstGeom prst="rect">
            <a:avLst/>
          </a:prstGeom>
          <a:noFill/>
        </p:spPr>
        <p:txBody>
          <a:bodyPr wrap="none" rtlCol="0">
            <a:spAutoFit/>
          </a:bodyPr>
          <a:lstStyle/>
          <a:p>
            <a:pPr defTabSz="914377">
              <a:buClrTx/>
            </a:pPr>
            <a:r>
              <a:rPr lang="de-DE" sz="2800" kern="1200" dirty="0" err="1">
                <a:solidFill>
                  <a:srgbClr val="FFFFFF"/>
                </a:solidFill>
                <a:latin typeface="Bebas Neue" charset="0"/>
                <a:ea typeface="Bebas Neue" charset="0"/>
                <a:cs typeface="Bebas Neue" charset="0"/>
              </a:rPr>
              <a:t>DevOps</a:t>
            </a:r>
            <a:r>
              <a:rPr lang="de-DE" sz="2800" kern="1200" dirty="0">
                <a:solidFill>
                  <a:srgbClr val="FFFFFF"/>
                </a:solidFill>
                <a:latin typeface="Bebas Neue" charset="0"/>
                <a:ea typeface="Bebas Neue" charset="0"/>
                <a:cs typeface="Bebas Neue" charset="0"/>
              </a:rPr>
              <a:t> Paradigma und </a:t>
            </a:r>
          </a:p>
          <a:p>
            <a:pPr defTabSz="914377">
              <a:buClrTx/>
            </a:pPr>
            <a:r>
              <a:rPr lang="de-DE" sz="2800" kern="1200" dirty="0">
                <a:solidFill>
                  <a:srgbClr val="FFFFFF"/>
                </a:solidFill>
                <a:latin typeface="Bebas Neue" charset="0"/>
                <a:ea typeface="Bebas Neue" charset="0"/>
                <a:cs typeface="Bebas Neue" charset="0"/>
              </a:rPr>
              <a:t>Einbettung von </a:t>
            </a:r>
          </a:p>
          <a:p>
            <a:pPr defTabSz="914377">
              <a:buClrTx/>
            </a:pPr>
            <a:r>
              <a:rPr lang="de-DE" sz="2800" kern="1200" dirty="0" err="1">
                <a:solidFill>
                  <a:srgbClr val="FFFFFF"/>
                </a:solidFill>
                <a:latin typeface="Bebas Neue" charset="0"/>
                <a:ea typeface="Bebas Neue" charset="0"/>
                <a:cs typeface="Bebas Neue" charset="0"/>
              </a:rPr>
              <a:t>Continuous</a:t>
            </a:r>
            <a:r>
              <a:rPr lang="de-DE" sz="2800" kern="1200" dirty="0">
                <a:solidFill>
                  <a:srgbClr val="FFFFFF"/>
                </a:solidFill>
                <a:latin typeface="Bebas Neue" charset="0"/>
                <a:ea typeface="Bebas Neue" charset="0"/>
                <a:cs typeface="Bebas Neue" charset="0"/>
              </a:rPr>
              <a:t> </a:t>
            </a:r>
            <a:r>
              <a:rPr lang="de-DE" sz="2800" kern="1200" dirty="0" err="1">
                <a:solidFill>
                  <a:srgbClr val="FFFFFF"/>
                </a:solidFill>
                <a:latin typeface="Bebas Neue" charset="0"/>
                <a:ea typeface="Bebas Neue" charset="0"/>
                <a:cs typeface="Bebas Neue" charset="0"/>
              </a:rPr>
              <a:t>Delivery</a:t>
            </a:r>
            <a:endParaRPr lang="de-DE" sz="2800" kern="1200" dirty="0">
              <a:solidFill>
                <a:srgbClr val="FFFFFF"/>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77357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Pfeil enthält.&#10;&#10;Automatisch generierte Beschreibung">
            <a:extLst>
              <a:ext uri="{FF2B5EF4-FFF2-40B4-BE49-F238E27FC236}">
                <a16:creationId xmlns:a16="http://schemas.microsoft.com/office/drawing/2014/main" id="{C8F34592-80B5-7DA4-174B-06067770BF1A}"/>
              </a:ext>
            </a:extLst>
          </p:cNvPr>
          <p:cNvPicPr>
            <a:picLocks noGrp="1" noChangeAspect="1"/>
          </p:cNvPicPr>
          <p:nvPr>
            <p:ph type="pic" sz="quarter" idx="10"/>
          </p:nvPr>
        </p:nvPicPr>
        <p:blipFill rotWithShape="1">
          <a:blip r:embed="rId2"/>
          <a:srcRect l="105" r="46743"/>
          <a:stretch/>
        </p:blipFill>
        <p:spPr>
          <a:xfrm>
            <a:off x="5711825" y="0"/>
            <a:ext cx="6480175" cy="6858000"/>
          </a:xfrm>
        </p:spPr>
      </p:pic>
      <p:grpSp>
        <p:nvGrpSpPr>
          <p:cNvPr id="2" name="Группа 1"/>
          <p:cNvGrpSpPr/>
          <p:nvPr/>
        </p:nvGrpSpPr>
        <p:grpSpPr>
          <a:xfrm>
            <a:off x="335360" y="1508787"/>
            <a:ext cx="4992554" cy="2068906"/>
            <a:chOff x="251520" y="1131590"/>
            <a:chExt cx="3744416" cy="1551679"/>
          </a:xfrm>
        </p:grpSpPr>
        <p:sp>
          <p:nvSpPr>
            <p:cNvPr id="4" name="Прямоугольник 3"/>
            <p:cNvSpPr/>
            <p:nvPr/>
          </p:nvSpPr>
          <p:spPr>
            <a:xfrm>
              <a:off x="251520" y="1131590"/>
              <a:ext cx="3744416" cy="1551679"/>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12593" y="1434907"/>
              <a:ext cx="1057020"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Definition: </a:t>
              </a:r>
              <a:r>
                <a:rPr lang="en-US" sz="1600" kern="1200" dirty="0" err="1">
                  <a:solidFill>
                    <a:srgbClr val="383838"/>
                  </a:solidFill>
                  <a:latin typeface="Bebas Neue" charset="0"/>
                  <a:ea typeface="Bebas Neue" charset="0"/>
                  <a:cs typeface="Bebas Neue" charset="0"/>
                </a:rPr>
                <a:t>DevOPS</a:t>
              </a:r>
              <a:endParaRPr lang="ru-RU" sz="1600" kern="1200" dirty="0">
                <a:solidFill>
                  <a:srgbClr val="383838"/>
                </a:solidFill>
                <a:latin typeface="Bebas Neue" charset="0"/>
                <a:ea typeface="Bebas Neue" charset="0"/>
                <a:cs typeface="Bebas Neue" charset="0"/>
              </a:endParaRPr>
            </a:p>
          </p:txBody>
        </p:sp>
        <p:sp>
          <p:nvSpPr>
            <p:cNvPr id="7" name="TextBox 6"/>
            <p:cNvSpPr txBox="1"/>
            <p:nvPr/>
          </p:nvSpPr>
          <p:spPr>
            <a:xfrm>
              <a:off x="323258" y="1729162"/>
              <a:ext cx="3456654" cy="954107"/>
            </a:xfrm>
            <a:prstGeom prst="rect">
              <a:avLst/>
            </a:prstGeom>
            <a:noFill/>
          </p:spPr>
          <p:txBody>
            <a:bodyPr wrap="square" rtlCol="0">
              <a:spAutoFit/>
            </a:bodyPr>
            <a:lstStyle/>
            <a:p>
              <a:pPr defTabSz="914377">
                <a:lnSpc>
                  <a:spcPct val="150000"/>
                </a:lnSpc>
                <a:buClrTx/>
              </a:pPr>
              <a:r>
                <a:rPr lang="de-DE" sz="867" kern="1200" dirty="0" err="1">
                  <a:solidFill>
                    <a:srgbClr val="FFFFFF">
                      <a:lumMod val="50000"/>
                    </a:srgbClr>
                  </a:solidFill>
                  <a:latin typeface="Open Sans" charset="0"/>
                  <a:ea typeface="Open Sans" charset="0"/>
                  <a:cs typeface="Open Sans" charset="0"/>
                </a:rPr>
                <a:t>DevOps</a:t>
              </a:r>
              <a:r>
                <a:rPr lang="de-DE" sz="867" kern="1200" dirty="0">
                  <a:solidFill>
                    <a:srgbClr val="FFFFFF">
                      <a:lumMod val="50000"/>
                    </a:srgbClr>
                  </a:solidFill>
                  <a:latin typeface="Open Sans" charset="0"/>
                  <a:ea typeface="Open Sans" charset="0"/>
                  <a:cs typeface="Open Sans" charset="0"/>
                </a:rPr>
                <a:t> ist eine Sammlung unterschiedlicher technischer Methoden und eine Kultur zur Zusammenarbeit zwischen Softwareentwicklung und IT-Betrieb. </a:t>
              </a:r>
              <a:r>
                <a:rPr lang="de-DE" sz="867" kern="1200" dirty="0" err="1">
                  <a:solidFill>
                    <a:srgbClr val="FFFFFF">
                      <a:lumMod val="50000"/>
                    </a:srgbClr>
                  </a:solidFill>
                  <a:latin typeface="Open Sans" charset="0"/>
                  <a:ea typeface="Open Sans" charset="0"/>
                  <a:cs typeface="Open Sans" charset="0"/>
                </a:rPr>
                <a:t>DevOps</a:t>
              </a:r>
              <a:r>
                <a:rPr lang="de-DE" sz="867" kern="1200" dirty="0">
                  <a:solidFill>
                    <a:srgbClr val="FFFFFF">
                      <a:lumMod val="50000"/>
                    </a:srgbClr>
                  </a:solidFill>
                  <a:latin typeface="Open Sans" charset="0"/>
                  <a:ea typeface="Open Sans" charset="0"/>
                  <a:cs typeface="Open Sans" charset="0"/>
                </a:rPr>
                <a:t> soll durch gemeinsame Prozesse und Software-Werkzeuge eine effektivere und effizientere Zusammenarbeit der Bereiche Softwareentwicklung (</a:t>
              </a:r>
              <a:r>
                <a:rPr lang="de-DE" sz="867" kern="1200" dirty="0" err="1">
                  <a:solidFill>
                    <a:srgbClr val="FFFFFF">
                      <a:lumMod val="50000"/>
                    </a:srgbClr>
                  </a:solidFill>
                  <a:latin typeface="Open Sans" charset="0"/>
                  <a:ea typeface="Open Sans" charset="0"/>
                  <a:cs typeface="Open Sans" charset="0"/>
                </a:rPr>
                <a:t>Dev</a:t>
              </a:r>
              <a:r>
                <a:rPr lang="de-DE" sz="867" kern="1200" dirty="0">
                  <a:solidFill>
                    <a:srgbClr val="FFFFFF">
                      <a:lumMod val="50000"/>
                    </a:srgbClr>
                  </a:solidFill>
                  <a:latin typeface="Open Sans" charset="0"/>
                  <a:ea typeface="Open Sans" charset="0"/>
                  <a:cs typeface="Open Sans" charset="0"/>
                </a:rPr>
                <a:t>), Systemadministratoren (</a:t>
              </a:r>
              <a:r>
                <a:rPr lang="de-DE" sz="867" kern="1200" dirty="0" err="1">
                  <a:solidFill>
                    <a:srgbClr val="FFFFFF">
                      <a:lumMod val="50000"/>
                    </a:srgbClr>
                  </a:solidFill>
                  <a:latin typeface="Open Sans" charset="0"/>
                  <a:ea typeface="Open Sans" charset="0"/>
                  <a:cs typeface="Open Sans" charset="0"/>
                </a:rPr>
                <a:t>Ops</a:t>
              </a:r>
              <a:r>
                <a:rPr lang="de-DE" sz="867" kern="1200" dirty="0">
                  <a:solidFill>
                    <a:srgbClr val="FFFFFF">
                      <a:lumMod val="50000"/>
                    </a:srgbClr>
                  </a:solidFill>
                  <a:latin typeface="Open Sans" charset="0"/>
                  <a:ea typeface="Open Sans" charset="0"/>
                  <a:cs typeface="Open Sans" charset="0"/>
                </a:rPr>
                <a:t>), aber auch Qualitätssicherung und der Nutzerschaft ermöglichen.</a:t>
              </a:r>
              <a:endParaRPr lang="ru-RU" sz="867" kern="1200" dirty="0">
                <a:solidFill>
                  <a:srgbClr val="FFFFFF">
                    <a:lumMod val="50000"/>
                  </a:srgbClr>
                </a:solidFill>
                <a:latin typeface="Open Sans" charset="0"/>
                <a:ea typeface="Open Sans" charset="0"/>
                <a:cs typeface="Open Sans" charset="0"/>
              </a:endParaRPr>
            </a:p>
          </p:txBody>
        </p:sp>
        <p:sp>
          <p:nvSpPr>
            <p:cNvPr id="8" name="TextBox 7"/>
            <p:cNvSpPr txBox="1"/>
            <p:nvPr/>
          </p:nvSpPr>
          <p:spPr>
            <a:xfrm>
              <a:off x="3458609" y="11773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17" name="Группа 16"/>
          <p:cNvGrpSpPr/>
          <p:nvPr/>
        </p:nvGrpSpPr>
        <p:grpSpPr>
          <a:xfrm>
            <a:off x="335360" y="3886367"/>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312593" y="3091091"/>
              <a:ext cx="61940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Aufgaben</a:t>
              </a:r>
            </a:p>
          </p:txBody>
        </p:sp>
        <p:sp>
          <p:nvSpPr>
            <p:cNvPr id="12" name="TextBox 11"/>
            <p:cNvSpPr txBox="1"/>
            <p:nvPr/>
          </p:nvSpPr>
          <p:spPr>
            <a:xfrm>
              <a:off x="323258" y="3385346"/>
              <a:ext cx="3456654"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Aufgaben in der </a:t>
              </a:r>
              <a:r>
                <a:rPr lang="de-DE" sz="867" kern="1200" dirty="0" err="1">
                  <a:solidFill>
                    <a:srgbClr val="FFFFFF">
                      <a:lumMod val="50000"/>
                    </a:srgbClr>
                  </a:solidFill>
                  <a:latin typeface="Open Sans" charset="0"/>
                  <a:ea typeface="Open Sans" charset="0"/>
                  <a:cs typeface="Open Sans" charset="0"/>
                </a:rPr>
                <a:t>DevOps</a:t>
              </a:r>
              <a:r>
                <a:rPr lang="de-DE" sz="867" kern="1200" dirty="0">
                  <a:solidFill>
                    <a:srgbClr val="FFFFFF">
                      <a:lumMod val="50000"/>
                    </a:srgbClr>
                  </a:solidFill>
                  <a:latin typeface="Open Sans" charset="0"/>
                  <a:ea typeface="Open Sans" charset="0"/>
                  <a:cs typeface="Open Sans" charset="0"/>
                </a:rPr>
                <a:t> beziehen sich alle auf die Zusammenarbeit der einzelnen Abteilungen und </a:t>
              </a:r>
              <a:r>
                <a:rPr lang="de-DE" sz="867" kern="1200" dirty="0" err="1">
                  <a:solidFill>
                    <a:srgbClr val="FFFFFF">
                      <a:lumMod val="50000"/>
                    </a:srgbClr>
                  </a:solidFill>
                  <a:latin typeface="Open Sans" charset="0"/>
                  <a:ea typeface="Open Sans" charset="0"/>
                  <a:cs typeface="Open Sans" charset="0"/>
                </a:rPr>
                <a:t>Entwicklungsinstancen</a:t>
              </a:r>
              <a:r>
                <a:rPr lang="de-DE" sz="867" kern="1200" dirty="0">
                  <a:solidFill>
                    <a:srgbClr val="FFFFFF">
                      <a:lumMod val="50000"/>
                    </a:srgbClr>
                  </a:solidFill>
                  <a:latin typeface="Open Sans" charset="0"/>
                  <a:ea typeface="Open Sans" charset="0"/>
                  <a:cs typeface="Open Sans" charset="0"/>
                </a:rPr>
                <a:t> untereinander. Dies wird durch den Einsatz von Automatisierungswerkzeugen sowie definierter Prozesse ermöglicht. Im besonderen bei der Bereitstellung von Anwendungen und den </a:t>
              </a:r>
              <a:r>
                <a:rPr lang="de-DE" sz="867" kern="1200">
                  <a:solidFill>
                    <a:srgbClr val="FFFFFF">
                      <a:lumMod val="50000"/>
                    </a:srgbClr>
                  </a:solidFill>
                  <a:latin typeface="Open Sans" charset="0"/>
                  <a:ea typeface="Open Sans" charset="0"/>
                  <a:cs typeface="Open Sans" charset="0"/>
                </a:rPr>
                <a:t>fertigen Produkten.</a:t>
              </a:r>
              <a:endParaRPr lang="de-DE" sz="867"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ntroduzione al paradigma: DevOps - BSolutions Group">
            <a:extLst>
              <a:ext uri="{FF2B5EF4-FFF2-40B4-BE49-F238E27FC236}">
                <a16:creationId xmlns:a16="http://schemas.microsoft.com/office/drawing/2014/main" id="{589D9875-F302-1C46-4775-49F36C05D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28292"/>
            <a:ext cx="10905066" cy="540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55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descr="Ein Bild, das Pfeil enthält.&#10;&#10;Automatisch generierte Beschreibung">
            <a:extLst>
              <a:ext uri="{FF2B5EF4-FFF2-40B4-BE49-F238E27FC236}">
                <a16:creationId xmlns:a16="http://schemas.microsoft.com/office/drawing/2014/main" id="{B8848C04-70D3-B330-16A2-A983A99248F5}"/>
              </a:ext>
            </a:extLst>
          </p:cNvPr>
          <p:cNvPicPr>
            <a:picLocks noGrp="1" noChangeAspect="1"/>
          </p:cNvPicPr>
          <p:nvPr>
            <p:ph type="pic" sz="quarter" idx="10"/>
          </p:nvPr>
        </p:nvPicPr>
        <p:blipFill rotWithShape="1">
          <a:blip r:embed="rId2"/>
          <a:srcRect l="15172" t="85" r="18878" b="-85"/>
          <a:stretch/>
        </p:blipFill>
        <p:spPr>
          <a:xfrm>
            <a:off x="0" y="0"/>
            <a:ext cx="8040688" cy="6858000"/>
          </a:xfrm>
        </p:spPr>
      </p:pic>
      <p:sp>
        <p:nvSpPr>
          <p:cNvPr id="16" name="TextBox 15"/>
          <p:cNvSpPr txBox="1"/>
          <p:nvPr/>
        </p:nvSpPr>
        <p:spPr>
          <a:xfrm>
            <a:off x="8330387" y="2115335"/>
            <a:ext cx="2528256" cy="420564"/>
          </a:xfrm>
          <a:prstGeom prst="rect">
            <a:avLst/>
          </a:prstGeom>
          <a:noFill/>
        </p:spPr>
        <p:txBody>
          <a:bodyPr wrap="none" rtlCol="0">
            <a:spAutoFit/>
          </a:bodyPr>
          <a:lstStyle/>
          <a:p>
            <a:pPr defTabSz="914377">
              <a:buClrTx/>
            </a:pPr>
            <a:r>
              <a:rPr lang="de-DE" sz="2133" kern="1200" dirty="0">
                <a:latin typeface="Bebas Neue" charset="0"/>
                <a:ea typeface="Bebas Neue" charset="0"/>
                <a:cs typeface="Bebas Neue" charset="0"/>
              </a:rPr>
              <a:t>Persönliche Erfahrungen</a:t>
            </a:r>
          </a:p>
        </p:txBody>
      </p:sp>
      <p:sp>
        <p:nvSpPr>
          <p:cNvPr id="17" name="TextBox 16"/>
          <p:cNvSpPr txBox="1"/>
          <p:nvPr/>
        </p:nvSpPr>
        <p:spPr>
          <a:xfrm>
            <a:off x="8330388" y="2691399"/>
            <a:ext cx="3718275" cy="1361719"/>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Welche persönlichen Erfahrungen haben Sie mit </a:t>
            </a:r>
            <a:r>
              <a:rPr lang="de-DE" sz="933" kern="1200" dirty="0" err="1">
                <a:solidFill>
                  <a:srgbClr val="FFFFFF">
                    <a:lumMod val="50000"/>
                  </a:srgbClr>
                </a:solidFill>
                <a:latin typeface="Open Sans" charset="0"/>
                <a:ea typeface="Open Sans" charset="0"/>
                <a:cs typeface="Open Sans" charset="0"/>
              </a:rPr>
              <a:t>DevOps</a:t>
            </a:r>
            <a:r>
              <a:rPr lang="de-DE" sz="933" kern="1200" dirty="0">
                <a:solidFill>
                  <a:srgbClr val="FFFFFF">
                    <a:lumMod val="50000"/>
                  </a:srgbClr>
                </a:solidFill>
                <a:latin typeface="Open Sans" charset="0"/>
                <a:ea typeface="Open Sans" charset="0"/>
                <a:cs typeface="Open Sans" charset="0"/>
              </a:rPr>
              <a:t> und dem Bereich der Automatisierung. </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Stellen Sie falls Sie Erfahrungen haben diesen Bereich vor und führen Beispiele und eventuell praktische Erfahrungen auf. Diskutieren Sie wenn möglich über diese Erfahrungen.</a:t>
            </a:r>
          </a:p>
        </p:txBody>
      </p:sp>
      <p:grpSp>
        <p:nvGrpSpPr>
          <p:cNvPr id="18" name="Группа 17"/>
          <p:cNvGrpSpPr/>
          <p:nvPr/>
        </p:nvGrpSpPr>
        <p:grpSpPr>
          <a:xfrm>
            <a:off x="11319310" y="339465"/>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71096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97557" y="3131457"/>
            <a:ext cx="3010761" cy="523220"/>
          </a:xfrm>
          <a:prstGeom prst="rect">
            <a:avLst/>
          </a:prstGeom>
          <a:noFill/>
        </p:spPr>
        <p:txBody>
          <a:bodyPr wrap="none" rtlCol="0">
            <a:spAutoFit/>
          </a:bodyPr>
          <a:lstStyle/>
          <a:p>
            <a:pPr defTabSz="914377">
              <a:buClrTx/>
            </a:pPr>
            <a:r>
              <a:rPr lang="de-DE" sz="2800" kern="1200" dirty="0" err="1">
                <a:solidFill>
                  <a:srgbClr val="FFFFFF"/>
                </a:solidFill>
                <a:latin typeface="Bebas Neue" charset="0"/>
                <a:ea typeface="Bebas Neue" charset="0"/>
                <a:cs typeface="Bebas Neue" charset="0"/>
              </a:rPr>
              <a:t>Continuous</a:t>
            </a:r>
            <a:r>
              <a:rPr lang="de-DE" sz="2800" kern="1200" dirty="0">
                <a:solidFill>
                  <a:srgbClr val="FFFFFF"/>
                </a:solidFill>
                <a:latin typeface="Bebas Neue" charset="0"/>
                <a:ea typeface="Bebas Neue" charset="0"/>
                <a:cs typeface="Bebas Neue" charset="0"/>
              </a:rPr>
              <a:t> Integration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1925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Text enthält.&#10;&#10;Automatisch generierte Beschreibung">
            <a:extLst>
              <a:ext uri="{FF2B5EF4-FFF2-40B4-BE49-F238E27FC236}">
                <a16:creationId xmlns:a16="http://schemas.microsoft.com/office/drawing/2014/main" id="{E4613AA3-EC78-C313-831C-5D7DC4DA95A3}"/>
              </a:ext>
            </a:extLst>
          </p:cNvPr>
          <p:cNvPicPr>
            <a:picLocks noGrp="1" noChangeAspect="1"/>
          </p:cNvPicPr>
          <p:nvPr>
            <p:ph type="pic" sz="quarter" idx="10"/>
          </p:nvPr>
        </p:nvPicPr>
        <p:blipFill rotWithShape="1">
          <a:blip r:embed="rId2"/>
          <a:srcRect l="-18016" r="23311"/>
          <a:stretch/>
        </p:blipFill>
        <p:spPr>
          <a:xfrm>
            <a:off x="-3867150" y="0"/>
            <a:ext cx="10539413" cy="6858000"/>
          </a:xfrm>
        </p:spPr>
      </p:pic>
      <p:grpSp>
        <p:nvGrpSpPr>
          <p:cNvPr id="6" name="Группа 5"/>
          <p:cNvGrpSpPr/>
          <p:nvPr/>
        </p:nvGrpSpPr>
        <p:grpSpPr>
          <a:xfrm>
            <a:off x="6672792" y="1796820"/>
            <a:ext cx="5187352" cy="1516045"/>
            <a:chOff x="5004594" y="1347614"/>
            <a:chExt cx="3890514" cy="1137034"/>
          </a:xfrm>
        </p:grpSpPr>
        <p:sp>
          <p:nvSpPr>
            <p:cNvPr id="3" name="TextBox 2"/>
            <p:cNvSpPr txBox="1"/>
            <p:nvPr/>
          </p:nvSpPr>
          <p:spPr>
            <a:xfrm>
              <a:off x="5004594" y="1737664"/>
              <a:ext cx="3890514" cy="746984"/>
            </a:xfrm>
            <a:prstGeom prst="rect">
              <a:avLst/>
            </a:prstGeom>
            <a:noFill/>
          </p:spPr>
          <p:txBody>
            <a:bodyPr wrap="square" rtlCol="0">
              <a:spAutoFit/>
            </a:bodyPr>
            <a:lstStyle/>
            <a:p>
              <a:pPr defTabSz="914377">
                <a:lnSpc>
                  <a:spcPct val="150000"/>
                </a:lnSpc>
                <a:buClrTx/>
              </a:pPr>
              <a:r>
                <a:rPr lang="en-GB" sz="800" kern="1200" dirty="0">
                  <a:solidFill>
                    <a:srgbClr val="FFFFFF">
                      <a:lumMod val="50000"/>
                    </a:srgbClr>
                  </a:solidFill>
                  <a:latin typeface="Open Sans" charset="0"/>
                  <a:ea typeface="Open Sans" charset="0"/>
                  <a:cs typeface="Open Sans" charset="0"/>
                </a:rPr>
                <a:t>In software engineering, continuous integration (CI) is the practice of merging all developers' working copies to a shared mainline.</a:t>
              </a:r>
            </a:p>
            <a:p>
              <a:pPr defTabSz="914377">
                <a:lnSpc>
                  <a:spcPct val="150000"/>
                </a:lnSpc>
                <a:buClrTx/>
              </a:pPr>
              <a:endParaRPr lang="en-GB"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Dies kann durch viele automatisierte Schritte erfolgen. Besonders wichtig ist das dies aber nicht durch einen Mitarbeiter manuell erledigt wird.</a:t>
              </a:r>
            </a:p>
          </p:txBody>
        </p:sp>
        <p:sp>
          <p:nvSpPr>
            <p:cNvPr id="4" name="TextBox 3"/>
            <p:cNvSpPr txBox="1"/>
            <p:nvPr/>
          </p:nvSpPr>
          <p:spPr>
            <a:xfrm>
              <a:off x="5004594" y="1347614"/>
              <a:ext cx="817772" cy="315423"/>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endParaRPr lang="ru-RU" sz="2133" kern="1200" dirty="0">
                <a:solidFill>
                  <a:srgbClr val="383838"/>
                </a:solidFill>
                <a:latin typeface="Bebas Neue" charset="0"/>
                <a:ea typeface="Bebas Neue" charset="0"/>
                <a:cs typeface="Bebas Neue" charset="0"/>
              </a:endParaRPr>
            </a:p>
          </p:txBody>
        </p:sp>
      </p:grpSp>
      <p:grpSp>
        <p:nvGrpSpPr>
          <p:cNvPr id="7" name="Группа 6"/>
          <p:cNvGrpSpPr/>
          <p:nvPr/>
        </p:nvGrpSpPr>
        <p:grpSpPr>
          <a:xfrm>
            <a:off x="6815719" y="3929610"/>
            <a:ext cx="3840427" cy="912214"/>
            <a:chOff x="5111789" y="2947208"/>
            <a:chExt cx="2880320" cy="684161"/>
          </a:xfrm>
        </p:grpSpPr>
        <p:sp>
          <p:nvSpPr>
            <p:cNvPr id="12" name="Кольцо 11"/>
            <p:cNvSpPr/>
            <p:nvPr/>
          </p:nvSpPr>
          <p:spPr>
            <a:xfrm>
              <a:off x="5111789" y="2947208"/>
              <a:ext cx="288032" cy="288032"/>
            </a:xfrm>
            <a:prstGeom prst="donut">
              <a:avLst>
                <a:gd name="adj" fmla="val 172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3" name="Овал 12"/>
            <p:cNvSpPr/>
            <p:nvPr/>
          </p:nvSpPr>
          <p:spPr>
            <a:xfrm>
              <a:off x="5200391" y="3035810"/>
              <a:ext cx="110828" cy="1108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5509691" y="3277810"/>
              <a:ext cx="2482418"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Alle zugrundeliegenden Strukturen und Elemente des Projektes werden zusammengelegt.</a:t>
              </a:r>
            </a:p>
          </p:txBody>
        </p:sp>
        <p:sp>
          <p:nvSpPr>
            <p:cNvPr id="15" name="TextBox 14"/>
            <p:cNvSpPr txBox="1"/>
            <p:nvPr/>
          </p:nvSpPr>
          <p:spPr>
            <a:xfrm>
              <a:off x="5509691" y="2963023"/>
              <a:ext cx="1100301"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Zusammenführen</a:t>
              </a:r>
            </a:p>
          </p:txBody>
        </p:sp>
      </p:grpSp>
      <p:grpSp>
        <p:nvGrpSpPr>
          <p:cNvPr id="23" name="Группа 22"/>
          <p:cNvGrpSpPr/>
          <p:nvPr/>
        </p:nvGrpSpPr>
        <p:grpSpPr>
          <a:xfrm>
            <a:off x="6823931" y="5141880"/>
            <a:ext cx="3840427" cy="912214"/>
            <a:chOff x="5117948" y="3856412"/>
            <a:chExt cx="2880320" cy="684161"/>
          </a:xfrm>
        </p:grpSpPr>
        <p:sp>
          <p:nvSpPr>
            <p:cNvPr id="16" name="Кольцо 15"/>
            <p:cNvSpPr/>
            <p:nvPr/>
          </p:nvSpPr>
          <p:spPr>
            <a:xfrm>
              <a:off x="5117948" y="3856412"/>
              <a:ext cx="288032" cy="288032"/>
            </a:xfrm>
            <a:prstGeom prst="donut">
              <a:avLst>
                <a:gd name="adj" fmla="val 172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7" name="Овал 16"/>
            <p:cNvSpPr/>
            <p:nvPr/>
          </p:nvSpPr>
          <p:spPr>
            <a:xfrm>
              <a:off x="5206550" y="3945014"/>
              <a:ext cx="110828" cy="1108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TextBox 17"/>
            <p:cNvSpPr txBox="1"/>
            <p:nvPr/>
          </p:nvSpPr>
          <p:spPr>
            <a:xfrm>
              <a:off x="5515850" y="4187014"/>
              <a:ext cx="2482418"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Alle Versionen des Projektes werden zusammen zu einem Stand erfasst.</a:t>
              </a:r>
            </a:p>
          </p:txBody>
        </p:sp>
        <p:sp>
          <p:nvSpPr>
            <p:cNvPr id="19" name="TextBox 18"/>
            <p:cNvSpPr txBox="1"/>
            <p:nvPr/>
          </p:nvSpPr>
          <p:spPr>
            <a:xfrm>
              <a:off x="5515850" y="3872227"/>
              <a:ext cx="719188"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Erfassung</a:t>
              </a:r>
            </a:p>
          </p:txBody>
        </p:sp>
      </p:grpSp>
      <p:grpSp>
        <p:nvGrpSpPr>
          <p:cNvPr id="20" name="Группа 19"/>
          <p:cNvGrpSpPr/>
          <p:nvPr/>
        </p:nvGrpSpPr>
        <p:grpSpPr>
          <a:xfrm>
            <a:off x="11319310" y="359343"/>
            <a:ext cx="603183" cy="603183"/>
            <a:chOff x="8489482" y="269507"/>
            <a:chExt cx="452387" cy="452387"/>
          </a:xfrm>
        </p:grpSpPr>
        <p:sp>
          <p:nvSpPr>
            <p:cNvPr id="21" name="Овал 2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2" name="TextBox 2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29801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tinuous Integration (CI) Explained - Semaphore">
            <a:extLst>
              <a:ext uri="{FF2B5EF4-FFF2-40B4-BE49-F238E27FC236}">
                <a16:creationId xmlns:a16="http://schemas.microsoft.com/office/drawing/2014/main" id="{309E870E-2FD1-F76C-143B-4B65FF6B8A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54"/>
          <a:stretch/>
        </p:blipFill>
        <p:spPr bwMode="auto">
          <a:xfrm>
            <a:off x="1219200" y="783801"/>
            <a:ext cx="9753600" cy="529039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19">
            <a:extLst>
              <a:ext uri="{FF2B5EF4-FFF2-40B4-BE49-F238E27FC236}">
                <a16:creationId xmlns:a16="http://schemas.microsoft.com/office/drawing/2014/main" id="{DE8C7270-42D3-F9F3-AA5E-ADA9FF0552AA}"/>
              </a:ext>
            </a:extLst>
          </p:cNvPr>
          <p:cNvGrpSpPr/>
          <p:nvPr/>
        </p:nvGrpSpPr>
        <p:grpSpPr>
          <a:xfrm>
            <a:off x="11319310" y="359343"/>
            <a:ext cx="603183" cy="603183"/>
            <a:chOff x="8489482" y="269507"/>
            <a:chExt cx="452387" cy="452387"/>
          </a:xfrm>
        </p:grpSpPr>
        <p:sp>
          <p:nvSpPr>
            <p:cNvPr id="4" name="Овал 20">
              <a:extLst>
                <a:ext uri="{FF2B5EF4-FFF2-40B4-BE49-F238E27FC236}">
                  <a16:creationId xmlns:a16="http://schemas.microsoft.com/office/drawing/2014/main" id="{41A1F889-87F2-1D16-96A4-095F010CC2B1}"/>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5" name="TextBox 21">
              <a:extLst>
                <a:ext uri="{FF2B5EF4-FFF2-40B4-BE49-F238E27FC236}">
                  <a16:creationId xmlns:a16="http://schemas.microsoft.com/office/drawing/2014/main" id="{B32AD932-935B-2EB5-098B-34FB60C93D7C}"/>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766134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97557" y="3131457"/>
            <a:ext cx="2619628" cy="523220"/>
          </a:xfrm>
          <a:prstGeom prst="rect">
            <a:avLst/>
          </a:prstGeom>
          <a:noFill/>
        </p:spPr>
        <p:txBody>
          <a:bodyPr wrap="none" rtlCol="0">
            <a:spAutoFit/>
          </a:bodyPr>
          <a:lstStyle/>
          <a:p>
            <a:pPr defTabSz="914377">
              <a:buClrTx/>
            </a:pPr>
            <a:r>
              <a:rPr lang="de-DE" sz="2800" kern="1200" dirty="0" err="1">
                <a:solidFill>
                  <a:srgbClr val="FFFFFF"/>
                </a:solidFill>
                <a:latin typeface="Bebas Neue" charset="0"/>
                <a:ea typeface="Bebas Neue" charset="0"/>
                <a:cs typeface="Bebas Neue" charset="0"/>
              </a:rPr>
              <a:t>Continuous</a:t>
            </a:r>
            <a:r>
              <a:rPr lang="de-DE" sz="2800" kern="1200" dirty="0">
                <a:solidFill>
                  <a:srgbClr val="FFFFFF"/>
                </a:solidFill>
                <a:latin typeface="Bebas Neue" charset="0"/>
                <a:ea typeface="Bebas Neue" charset="0"/>
                <a:cs typeface="Bebas Neue" charset="0"/>
              </a:rPr>
              <a:t> </a:t>
            </a:r>
            <a:r>
              <a:rPr lang="de-DE" sz="2800" kern="1200" dirty="0" err="1">
                <a:solidFill>
                  <a:srgbClr val="FFFFFF"/>
                </a:solidFill>
                <a:latin typeface="Bebas Neue" charset="0"/>
                <a:ea typeface="Bebas Neue" charset="0"/>
                <a:cs typeface="Bebas Neue" charset="0"/>
              </a:rPr>
              <a:t>Delivery</a:t>
            </a:r>
            <a:endParaRPr lang="de-DE" sz="2800" kern="1200" dirty="0">
              <a:solidFill>
                <a:srgbClr val="FFFFFF"/>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37191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Прямоугольный треугольник 20"/>
          <p:cNvSpPr/>
          <p:nvPr/>
        </p:nvSpPr>
        <p:spPr>
          <a:xfrm rot="16200000" flipH="1">
            <a:off x="5807968" y="4886788"/>
            <a:ext cx="192021" cy="192021"/>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Прямоугольный треугольник 16"/>
          <p:cNvSpPr/>
          <p:nvPr/>
        </p:nvSpPr>
        <p:spPr>
          <a:xfrm rot="16200000" flipH="1">
            <a:off x="6235556" y="3667298"/>
            <a:ext cx="192021" cy="192021"/>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ый треугольник 9"/>
          <p:cNvSpPr/>
          <p:nvPr/>
        </p:nvSpPr>
        <p:spPr>
          <a:xfrm rot="16200000" flipH="1">
            <a:off x="6672064" y="2447807"/>
            <a:ext cx="192021" cy="192021"/>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pic>
        <p:nvPicPr>
          <p:cNvPr id="4" name="Bildplatzhalter 3" descr="Ein Bild, das Text, Buch, Regal, gefüttert enthält.&#10;&#10;Automatisch generierte Beschreibung">
            <a:extLst>
              <a:ext uri="{FF2B5EF4-FFF2-40B4-BE49-F238E27FC236}">
                <a16:creationId xmlns:a16="http://schemas.microsoft.com/office/drawing/2014/main" id="{5710321C-10AD-5D1A-0012-E496928137E0}"/>
              </a:ext>
            </a:extLst>
          </p:cNvPr>
          <p:cNvPicPr>
            <a:picLocks noGrp="1" noChangeAspect="1"/>
          </p:cNvPicPr>
          <p:nvPr>
            <p:ph type="pic" sz="quarter" idx="10"/>
          </p:nvPr>
        </p:nvPicPr>
        <p:blipFill>
          <a:blip r:embed="rId2"/>
          <a:srcRect l="21452" r="21452"/>
          <a:stretch>
            <a:fillRect/>
          </a:stretch>
        </p:blipFill>
        <p:spPr/>
      </p:pic>
      <p:grpSp>
        <p:nvGrpSpPr>
          <p:cNvPr id="13" name="Группа 12"/>
          <p:cNvGrpSpPr/>
          <p:nvPr/>
        </p:nvGrpSpPr>
        <p:grpSpPr>
          <a:xfrm>
            <a:off x="335360" y="2660915"/>
            <a:ext cx="5187352" cy="1756708"/>
            <a:chOff x="251520" y="1995686"/>
            <a:chExt cx="3890514" cy="1317531"/>
          </a:xfrm>
        </p:grpSpPr>
        <p:sp>
          <p:nvSpPr>
            <p:cNvPr id="7" name="TextBox 6"/>
            <p:cNvSpPr txBox="1"/>
            <p:nvPr/>
          </p:nvSpPr>
          <p:spPr>
            <a:xfrm>
              <a:off x="251520" y="2427734"/>
              <a:ext cx="3890514" cy="885483"/>
            </a:xfrm>
            <a:prstGeom prst="rect">
              <a:avLst/>
            </a:prstGeom>
            <a:noFill/>
          </p:spPr>
          <p:txBody>
            <a:bodyPr wrap="square" rtlCol="0">
              <a:spAutoFit/>
            </a:bodyPr>
            <a:lstStyle/>
            <a:p>
              <a:pPr defTabSz="914377">
                <a:lnSpc>
                  <a:spcPct val="150000"/>
                </a:lnSpc>
                <a:buClrTx/>
              </a:pPr>
              <a:r>
                <a:rPr lang="en-GB" sz="800" kern="1200" dirty="0">
                  <a:solidFill>
                    <a:srgbClr val="FFFFFF">
                      <a:lumMod val="50000"/>
                    </a:srgbClr>
                  </a:solidFill>
                  <a:latin typeface="Open Sans" charset="0"/>
                  <a:ea typeface="Open Sans" charset="0"/>
                  <a:cs typeface="Open Sans" charset="0"/>
                </a:rPr>
                <a:t>“Continuous delivery is a software engineering approach in which teams produce software in short cycles, ensuring that the software can be reliably released at any time and, when releasing the software, without doing so manually. It aims at building, testing, and releasing software with greater speed and frequency.”</a:t>
              </a:r>
            </a:p>
            <a:p>
              <a:pPr defTabSz="914377">
                <a:lnSpc>
                  <a:spcPct val="150000"/>
                </a:lnSpc>
                <a:buClrTx/>
              </a:pPr>
              <a:endParaRPr lang="en-GB"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Im Grunde beschreibt dies den Auslieferungsprozesses welcher durch einen automatisierten Workflow getriggert werden soll.</a:t>
              </a:r>
            </a:p>
          </p:txBody>
        </p:sp>
        <p:sp>
          <p:nvSpPr>
            <p:cNvPr id="8" name="TextBox 7"/>
            <p:cNvSpPr txBox="1"/>
            <p:nvPr/>
          </p:nvSpPr>
          <p:spPr>
            <a:xfrm>
              <a:off x="251520" y="1995686"/>
              <a:ext cx="817772" cy="315423"/>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endParaRPr lang="ru-RU" sz="2133" kern="1200" dirty="0">
                <a:solidFill>
                  <a:srgbClr val="383838"/>
                </a:solidFill>
                <a:latin typeface="Bebas Neue" charset="0"/>
                <a:ea typeface="Bebas Neue" charset="0"/>
                <a:cs typeface="Bebas Neue" charset="0"/>
              </a:endParaRPr>
            </a:p>
          </p:txBody>
        </p:sp>
      </p:grpSp>
      <p:grpSp>
        <p:nvGrpSpPr>
          <p:cNvPr id="28" name="Группа 27"/>
          <p:cNvGrpSpPr/>
          <p:nvPr/>
        </p:nvGrpSpPr>
        <p:grpSpPr>
          <a:xfrm>
            <a:off x="6672064" y="1892829"/>
            <a:ext cx="2208245" cy="554977"/>
            <a:chOff x="5004048" y="1419622"/>
            <a:chExt cx="1656184" cy="416233"/>
          </a:xfrm>
        </p:grpSpPr>
        <p:sp>
          <p:nvSpPr>
            <p:cNvPr id="9" name="Прямоугольник 8"/>
            <p:cNvSpPr/>
            <p:nvPr/>
          </p:nvSpPr>
          <p:spPr>
            <a:xfrm>
              <a:off x="5004048" y="1419622"/>
              <a:ext cx="1436638" cy="416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5216550" y="1501893"/>
              <a:ext cx="773288"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01. </a:t>
              </a:r>
              <a:r>
                <a:rPr lang="en-US" sz="1600" kern="1200" dirty="0" err="1">
                  <a:solidFill>
                    <a:srgbClr val="FFFFFF"/>
                  </a:solidFill>
                  <a:latin typeface="Bebas Neue" charset="0"/>
                  <a:ea typeface="Bebas Neue" charset="0"/>
                  <a:cs typeface="Bebas Neue" charset="0"/>
                </a:rPr>
                <a:t>Sammeln</a:t>
              </a:r>
              <a:endParaRPr lang="ru-RU" sz="1600" kern="1200" dirty="0">
                <a:solidFill>
                  <a:srgbClr val="FFFFFF"/>
                </a:solidFill>
                <a:latin typeface="Bebas Neue" charset="0"/>
                <a:ea typeface="Bebas Neue" charset="0"/>
                <a:cs typeface="Bebas Neue" charset="0"/>
              </a:endParaRPr>
            </a:p>
          </p:txBody>
        </p:sp>
        <p:sp>
          <p:nvSpPr>
            <p:cNvPr id="12" name="Треугольник 11"/>
            <p:cNvSpPr/>
            <p:nvPr/>
          </p:nvSpPr>
          <p:spPr>
            <a:xfrm rot="5400000">
              <a:off x="6342342" y="1517966"/>
              <a:ext cx="416233" cy="2195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29" name="Группа 28"/>
          <p:cNvGrpSpPr/>
          <p:nvPr/>
        </p:nvGrpSpPr>
        <p:grpSpPr>
          <a:xfrm>
            <a:off x="6235556" y="3112319"/>
            <a:ext cx="2208245" cy="554977"/>
            <a:chOff x="4676667" y="2334240"/>
            <a:chExt cx="1656184" cy="416233"/>
          </a:xfrm>
        </p:grpSpPr>
        <p:sp>
          <p:nvSpPr>
            <p:cNvPr id="18" name="Прямоугольник 17"/>
            <p:cNvSpPr/>
            <p:nvPr/>
          </p:nvSpPr>
          <p:spPr>
            <a:xfrm>
              <a:off x="4676667" y="2334240"/>
              <a:ext cx="1436638" cy="416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889169" y="2416511"/>
              <a:ext cx="71437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02. Release</a:t>
              </a:r>
              <a:endParaRPr lang="ru-RU" sz="1600" kern="1200" dirty="0">
                <a:solidFill>
                  <a:srgbClr val="FFFFFF"/>
                </a:solidFill>
                <a:latin typeface="Bebas Neue" charset="0"/>
                <a:ea typeface="Bebas Neue" charset="0"/>
                <a:cs typeface="Bebas Neue" charset="0"/>
              </a:endParaRPr>
            </a:p>
          </p:txBody>
        </p:sp>
        <p:sp>
          <p:nvSpPr>
            <p:cNvPr id="20" name="Треугольник 19"/>
            <p:cNvSpPr/>
            <p:nvPr/>
          </p:nvSpPr>
          <p:spPr>
            <a:xfrm rot="5400000">
              <a:off x="6014961" y="2432584"/>
              <a:ext cx="416233" cy="2195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30" name="Группа 29"/>
          <p:cNvGrpSpPr/>
          <p:nvPr/>
        </p:nvGrpSpPr>
        <p:grpSpPr>
          <a:xfrm>
            <a:off x="5807968" y="4331808"/>
            <a:ext cx="2208245" cy="554977"/>
            <a:chOff x="4355976" y="3248858"/>
            <a:chExt cx="1656184" cy="416233"/>
          </a:xfrm>
        </p:grpSpPr>
        <p:sp>
          <p:nvSpPr>
            <p:cNvPr id="22" name="Прямоугольник 21"/>
            <p:cNvSpPr/>
            <p:nvPr/>
          </p:nvSpPr>
          <p:spPr>
            <a:xfrm>
              <a:off x="4355976" y="3248858"/>
              <a:ext cx="1436638" cy="416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TextBox 22"/>
            <p:cNvSpPr txBox="1"/>
            <p:nvPr/>
          </p:nvSpPr>
          <p:spPr>
            <a:xfrm>
              <a:off x="4568478" y="3331129"/>
              <a:ext cx="665086"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03. Deploy</a:t>
              </a:r>
              <a:endParaRPr lang="ru-RU" sz="1600" kern="1200" dirty="0">
                <a:solidFill>
                  <a:srgbClr val="FFFFFF"/>
                </a:solidFill>
                <a:latin typeface="Bebas Neue" charset="0"/>
                <a:ea typeface="Bebas Neue" charset="0"/>
                <a:cs typeface="Bebas Neue" charset="0"/>
              </a:endParaRPr>
            </a:p>
          </p:txBody>
        </p:sp>
        <p:sp>
          <p:nvSpPr>
            <p:cNvPr id="24" name="Треугольник 23"/>
            <p:cNvSpPr/>
            <p:nvPr/>
          </p:nvSpPr>
          <p:spPr>
            <a:xfrm rot="5400000">
              <a:off x="5694270" y="3347202"/>
              <a:ext cx="416233" cy="2195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6" name="Овал 2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7" name="TextBox 26"/>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27</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02804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0AAD14-0677-804C-F6F6-D0F1FB2AFB90}"/>
              </a:ext>
            </a:extLst>
          </p:cNvPr>
          <p:cNvPicPr>
            <a:picLocks noChangeAspect="1"/>
          </p:cNvPicPr>
          <p:nvPr/>
        </p:nvPicPr>
        <p:blipFill>
          <a:blip r:embed="rId2"/>
          <a:stretch>
            <a:fillRect/>
          </a:stretch>
        </p:blipFill>
        <p:spPr>
          <a:xfrm>
            <a:off x="643467" y="2065866"/>
            <a:ext cx="10905066" cy="2726266"/>
          </a:xfrm>
          <a:prstGeom prst="rect">
            <a:avLst/>
          </a:prstGeom>
        </p:spPr>
      </p:pic>
      <p:grpSp>
        <p:nvGrpSpPr>
          <p:cNvPr id="5" name="Группа 19">
            <a:extLst>
              <a:ext uri="{FF2B5EF4-FFF2-40B4-BE49-F238E27FC236}">
                <a16:creationId xmlns:a16="http://schemas.microsoft.com/office/drawing/2014/main" id="{7FF58F83-AC1E-4E44-86CF-8E6B47E4AC67}"/>
              </a:ext>
            </a:extLst>
          </p:cNvPr>
          <p:cNvGrpSpPr/>
          <p:nvPr/>
        </p:nvGrpSpPr>
        <p:grpSpPr>
          <a:xfrm>
            <a:off x="11319310" y="359343"/>
            <a:ext cx="603183" cy="603183"/>
            <a:chOff x="8489482" y="269507"/>
            <a:chExt cx="452387" cy="452387"/>
          </a:xfrm>
        </p:grpSpPr>
        <p:sp>
          <p:nvSpPr>
            <p:cNvPr id="6" name="Овал 20">
              <a:extLst>
                <a:ext uri="{FF2B5EF4-FFF2-40B4-BE49-F238E27FC236}">
                  <a16:creationId xmlns:a16="http://schemas.microsoft.com/office/drawing/2014/main" id="{6BDC7093-EBE0-90AC-53AB-A3A57F6898B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7" name="TextBox 21">
              <a:extLst>
                <a:ext uri="{FF2B5EF4-FFF2-40B4-BE49-F238E27FC236}">
                  <a16:creationId xmlns:a16="http://schemas.microsoft.com/office/drawing/2014/main" id="{ACB0D2AF-C989-B8F6-A96C-16200D80C43A}"/>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422777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97557" y="3131457"/>
            <a:ext cx="3029997" cy="523220"/>
          </a:xfrm>
          <a:prstGeom prst="rect">
            <a:avLst/>
          </a:prstGeom>
          <a:noFill/>
        </p:spPr>
        <p:txBody>
          <a:bodyPr wrap="none" rtlCol="0">
            <a:spAutoFit/>
          </a:bodyPr>
          <a:lstStyle/>
          <a:p>
            <a:pPr defTabSz="914377">
              <a:buClrTx/>
            </a:pPr>
            <a:r>
              <a:rPr lang="de-DE" sz="2800" kern="1200" dirty="0" err="1">
                <a:solidFill>
                  <a:srgbClr val="FFFFFF"/>
                </a:solidFill>
                <a:latin typeface="Bebas Neue" charset="0"/>
                <a:ea typeface="Bebas Neue" charset="0"/>
                <a:cs typeface="Bebas Neue" charset="0"/>
              </a:rPr>
              <a:t>Continuous</a:t>
            </a:r>
            <a:r>
              <a:rPr lang="de-DE" sz="2800" kern="1200" dirty="0">
                <a:solidFill>
                  <a:srgbClr val="FFFFFF"/>
                </a:solidFill>
                <a:latin typeface="Bebas Neue" charset="0"/>
                <a:ea typeface="Bebas Neue" charset="0"/>
                <a:cs typeface="Bebas Neue" charset="0"/>
              </a:rPr>
              <a:t> </a:t>
            </a:r>
            <a:r>
              <a:rPr lang="de-DE" sz="2800" kern="1200" dirty="0" err="1">
                <a:solidFill>
                  <a:srgbClr val="FFFFFF"/>
                </a:solidFill>
                <a:latin typeface="Bebas Neue" charset="0"/>
                <a:ea typeface="Bebas Neue" charset="0"/>
                <a:cs typeface="Bebas Neue" charset="0"/>
              </a:rPr>
              <a:t>Deployment</a:t>
            </a:r>
            <a:endParaRPr lang="de-DE" sz="2800" kern="1200" dirty="0">
              <a:solidFill>
                <a:srgbClr val="FFFFFF"/>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156706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8935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Kennen lernen</a:t>
              </a:r>
              <a:endParaRP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Mit wem haben wir es wären der Schulung zu tun. Kurzvorstellung aller Teilnehmer und des Referenten des Seminars.</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980258"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Continuous Delivery Motivation</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Warum genau ist CD ein wichtiges Thema und aus welchen Gründen sollte dies in jedem Projekt eingesetzt werden.</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Vorbereitung und Materialien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Wie wird mit Materialien, und Unterlagen umgegangen. Wie funktioniert das Melden sowie die Mitarbeit wären des Seminars.</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Baum, draußen, Wasser, Fluss enthält.&#10;&#10;Automatisch generierte Beschreibung">
            <a:extLst>
              <a:ext uri="{FF2B5EF4-FFF2-40B4-BE49-F238E27FC236}">
                <a16:creationId xmlns:a16="http://schemas.microsoft.com/office/drawing/2014/main" id="{2AA7EE8A-AD62-8CAE-7DFE-C56BF9417EEE}"/>
              </a:ext>
            </a:extLst>
          </p:cNvPr>
          <p:cNvPicPr>
            <a:picLocks noGrp="1" noChangeAspect="1"/>
          </p:cNvPicPr>
          <p:nvPr>
            <p:ph type="pic" sz="quarter" idx="10"/>
          </p:nvPr>
        </p:nvPicPr>
        <p:blipFill>
          <a:blip r:embed="rId2"/>
          <a:srcRect t="7285" b="7285"/>
          <a:stretch>
            <a:fillRect/>
          </a:stretch>
        </p:blipFill>
        <p:spPr>
          <a:xfrm>
            <a:off x="0" y="0"/>
            <a:ext cx="12192000" cy="6943725"/>
          </a:xfrm>
        </p:spPr>
      </p:pic>
      <p:grpSp>
        <p:nvGrpSpPr>
          <p:cNvPr id="8" name="Группа 7"/>
          <p:cNvGrpSpPr/>
          <p:nvPr/>
        </p:nvGrpSpPr>
        <p:grpSpPr>
          <a:xfrm>
            <a:off x="3043146" y="4827540"/>
            <a:ext cx="8879347" cy="1759400"/>
            <a:chOff x="2915816" y="2499742"/>
            <a:chExt cx="5544616" cy="2160240"/>
          </a:xfrm>
        </p:grpSpPr>
        <p:sp>
          <p:nvSpPr>
            <p:cNvPr id="14" name="Прямоугольник 13"/>
            <p:cNvSpPr/>
            <p:nvPr/>
          </p:nvSpPr>
          <p:spPr>
            <a:xfrm>
              <a:off x="2915816" y="2499742"/>
              <a:ext cx="5544616" cy="216024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2987824" y="2681157"/>
              <a:ext cx="5328592" cy="803970"/>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“Continuous deployment is a strategy for software releases wherein any code commit that passes the automated testing phase is automatically released into the production environment, making changes that are visible to the software's users.”</a:t>
              </a:r>
            </a:p>
            <a:p>
              <a:pPr defTabSz="914377">
                <a:lnSpc>
                  <a:spcPct val="150000"/>
                </a:lnSpc>
                <a:buClrTx/>
              </a:pPr>
              <a:endParaRPr lang="en-GB"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Hiermit ist somit das tatsächliche Starten und Bereitstellen der Anwendung durch einen automatischen Prozess der die Anwendung nicht nur installiert, startet sondern auch für den Kunden zugänglich macht.</a:t>
              </a:r>
              <a:endParaRPr lang="ru-RU" sz="867" kern="1200" dirty="0">
                <a:solidFill>
                  <a:srgbClr val="FFFFFF">
                    <a:lumMod val="50000"/>
                  </a:srgbClr>
                </a:solidFill>
                <a:latin typeface="Open Sans" charset="0"/>
                <a:ea typeface="Open Sans" charset="0"/>
                <a:cs typeface="Open Sans" charset="0"/>
              </a:endParaRPr>
            </a:p>
          </p:txBody>
        </p:sp>
        <p:sp>
          <p:nvSpPr>
            <p:cNvPr id="16" name="TextBox 15"/>
            <p:cNvSpPr txBox="1"/>
            <p:nvPr/>
          </p:nvSpPr>
          <p:spPr>
            <a:xfrm>
              <a:off x="2996387" y="4083918"/>
              <a:ext cx="488678" cy="230833"/>
            </a:xfrm>
            <a:prstGeom prst="rect">
              <a:avLst/>
            </a:prstGeom>
            <a:noFill/>
          </p:spPr>
          <p:txBody>
            <a:bodyPr wrap="none" rtlCol="0">
              <a:spAutoFit/>
            </a:bodyPr>
            <a:lstStyle/>
            <a:p>
              <a:pPr defTabSz="914377">
                <a:buClrTx/>
              </a:pPr>
              <a:r>
                <a:rPr lang="en-US" kern="1200" dirty="0">
                  <a:solidFill>
                    <a:srgbClr val="000000">
                      <a:lumMod val="65000"/>
                      <a:lumOff val="35000"/>
                    </a:srgbClr>
                  </a:solidFill>
                  <a:latin typeface="Bebas Neue" charset="0"/>
                  <a:ea typeface="Bebas Neue" charset="0"/>
                  <a:cs typeface="Bebas Neue" charset="0"/>
                </a:rPr>
                <a:t>Definition</a:t>
              </a:r>
              <a:endParaRPr lang="ru-RU" kern="1200" dirty="0">
                <a:solidFill>
                  <a:srgbClr val="000000">
                    <a:lumMod val="65000"/>
                    <a:lumOff val="35000"/>
                  </a:srgbClr>
                </a:solidFill>
                <a:latin typeface="Bebas Neue" charset="0"/>
                <a:ea typeface="Bebas Neue" charset="0"/>
                <a:cs typeface="Bebas Neue" charset="0"/>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0947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Continuous integration vs. delivery vs. deployment">
            <a:extLst>
              <a:ext uri="{FF2B5EF4-FFF2-40B4-BE49-F238E27FC236}">
                <a16:creationId xmlns:a16="http://schemas.microsoft.com/office/drawing/2014/main" id="{A05317ED-F25D-DB7F-64C6-2D4822E535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943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Группа 11"/>
          <p:cNvGrpSpPr/>
          <p:nvPr/>
        </p:nvGrpSpPr>
        <p:grpSpPr>
          <a:xfrm>
            <a:off x="1199458" y="2276872"/>
            <a:ext cx="3360372" cy="1221961"/>
            <a:chOff x="899593" y="1707654"/>
            <a:chExt cx="2520279" cy="916471"/>
          </a:xfrm>
        </p:grpSpPr>
        <p:sp>
          <p:nvSpPr>
            <p:cNvPr id="8" name="Овал 7"/>
            <p:cNvSpPr/>
            <p:nvPr/>
          </p:nvSpPr>
          <p:spPr>
            <a:xfrm>
              <a:off x="899593" y="1707654"/>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Прямоугольник 8"/>
            <p:cNvSpPr/>
            <p:nvPr/>
          </p:nvSpPr>
          <p:spPr>
            <a:xfrm>
              <a:off x="982753" y="1805794"/>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01</a:t>
              </a:r>
              <a:endParaRPr lang="ru-RU" sz="1867" kern="1200" dirty="0">
                <a:ln w="0">
                  <a:noFill/>
                </a:ln>
                <a:solidFill>
                  <a:srgbClr val="F6B73A"/>
                </a:solidFill>
                <a:latin typeface="Bebas Neue" charset="0"/>
                <a:ea typeface="Bebas Neue" charset="0"/>
                <a:cs typeface="Bebas Neue" charset="0"/>
              </a:endParaRPr>
            </a:p>
          </p:txBody>
        </p:sp>
        <p:sp>
          <p:nvSpPr>
            <p:cNvPr id="10" name="TextBox 9"/>
            <p:cNvSpPr txBox="1"/>
            <p:nvPr/>
          </p:nvSpPr>
          <p:spPr>
            <a:xfrm>
              <a:off x="1619672" y="2087439"/>
              <a:ext cx="1800200"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Das zusammenlegen und zusammenführen von einzelnen Code ständen zu einem auslieferbaren Paket.</a:t>
              </a:r>
            </a:p>
          </p:txBody>
        </p:sp>
        <p:sp>
          <p:nvSpPr>
            <p:cNvPr id="11" name="Прямоугольник 10"/>
            <p:cNvSpPr/>
            <p:nvPr/>
          </p:nvSpPr>
          <p:spPr>
            <a:xfrm>
              <a:off x="1619671" y="1805793"/>
              <a:ext cx="1590667" cy="284742"/>
            </a:xfrm>
            <a:prstGeom prst="rect">
              <a:avLst/>
            </a:prstGeom>
          </p:spPr>
          <p:txBody>
            <a:bodyPr wrap="square">
              <a:spAutoFit/>
            </a:bodyPr>
            <a:lstStyle/>
            <a:p>
              <a:pPr defTabSz="914377">
                <a:buClrTx/>
              </a:pPr>
              <a:r>
                <a:rPr lang="en-US" sz="1867" kern="1200" dirty="0">
                  <a:solidFill>
                    <a:srgbClr val="383838"/>
                  </a:solidFill>
                  <a:latin typeface="Bebas Neue" charset="0"/>
                  <a:ea typeface="Bebas Neue" charset="0"/>
                  <a:cs typeface="Bebas Neue" charset="0"/>
                </a:rPr>
                <a:t>Continuous Integration</a:t>
              </a:r>
            </a:p>
          </p:txBody>
        </p:sp>
      </p:grpSp>
      <p:grpSp>
        <p:nvGrpSpPr>
          <p:cNvPr id="21" name="Группа 20"/>
          <p:cNvGrpSpPr/>
          <p:nvPr/>
        </p:nvGrpSpPr>
        <p:grpSpPr>
          <a:xfrm>
            <a:off x="4367810" y="3629536"/>
            <a:ext cx="3360372" cy="1221961"/>
            <a:chOff x="3275857" y="2722152"/>
            <a:chExt cx="2520279" cy="916471"/>
          </a:xfrm>
        </p:grpSpPr>
        <p:sp>
          <p:nvSpPr>
            <p:cNvPr id="13" name="Овал 12"/>
            <p:cNvSpPr/>
            <p:nvPr/>
          </p:nvSpPr>
          <p:spPr>
            <a:xfrm>
              <a:off x="3275857" y="2722152"/>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Прямоугольник 13"/>
            <p:cNvSpPr/>
            <p:nvPr/>
          </p:nvSpPr>
          <p:spPr>
            <a:xfrm>
              <a:off x="3359017" y="2820292"/>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02</a:t>
              </a:r>
              <a:endParaRPr lang="ru-RU" sz="1867" kern="1200" dirty="0">
                <a:ln w="0">
                  <a:noFill/>
                </a:ln>
                <a:solidFill>
                  <a:srgbClr val="F6B73A"/>
                </a:solidFill>
                <a:latin typeface="Bebas Neue" charset="0"/>
                <a:ea typeface="Bebas Neue" charset="0"/>
                <a:cs typeface="Bebas Neue" charset="0"/>
              </a:endParaRPr>
            </a:p>
          </p:txBody>
        </p:sp>
        <p:sp>
          <p:nvSpPr>
            <p:cNvPr id="15" name="TextBox 14"/>
            <p:cNvSpPr txBox="1"/>
            <p:nvPr/>
          </p:nvSpPr>
          <p:spPr>
            <a:xfrm>
              <a:off x="3995936" y="3101937"/>
              <a:ext cx="1800200"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Der automatisierte Auslieferungsprozess der aus dem vorherigen Punkt entstanden Paket.</a:t>
              </a:r>
            </a:p>
          </p:txBody>
        </p:sp>
        <p:sp>
          <p:nvSpPr>
            <p:cNvPr id="16" name="Прямоугольник 15"/>
            <p:cNvSpPr/>
            <p:nvPr/>
          </p:nvSpPr>
          <p:spPr>
            <a:xfrm>
              <a:off x="3995935" y="2820291"/>
              <a:ext cx="1599794" cy="284742"/>
            </a:xfrm>
            <a:prstGeom prst="rect">
              <a:avLst/>
            </a:prstGeom>
          </p:spPr>
          <p:txBody>
            <a:bodyPr wrap="square">
              <a:spAutoFit/>
            </a:bodyPr>
            <a:lstStyle/>
            <a:p>
              <a:pPr defTabSz="914377">
                <a:buClrTx/>
              </a:pPr>
              <a:r>
                <a:rPr lang="en-GB" sz="1867" kern="1200" dirty="0">
                  <a:solidFill>
                    <a:srgbClr val="383838"/>
                  </a:solidFill>
                  <a:latin typeface="Bebas Neue" charset="0"/>
                  <a:ea typeface="Bebas Neue" charset="0"/>
                  <a:cs typeface="Bebas Neue" charset="0"/>
                </a:rPr>
                <a:t>Continuous Delivery</a:t>
              </a:r>
            </a:p>
          </p:txBody>
        </p:sp>
      </p:grpSp>
      <p:grpSp>
        <p:nvGrpSpPr>
          <p:cNvPr id="22" name="Группа 21"/>
          <p:cNvGrpSpPr/>
          <p:nvPr/>
        </p:nvGrpSpPr>
        <p:grpSpPr>
          <a:xfrm>
            <a:off x="7536161" y="4973685"/>
            <a:ext cx="3360372" cy="1221961"/>
            <a:chOff x="5652120" y="3730264"/>
            <a:chExt cx="2520279" cy="916471"/>
          </a:xfrm>
        </p:grpSpPr>
        <p:sp>
          <p:nvSpPr>
            <p:cNvPr id="17" name="Овал 16"/>
            <p:cNvSpPr/>
            <p:nvPr/>
          </p:nvSpPr>
          <p:spPr>
            <a:xfrm>
              <a:off x="5652120" y="3730264"/>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Прямоугольник 17"/>
            <p:cNvSpPr/>
            <p:nvPr/>
          </p:nvSpPr>
          <p:spPr>
            <a:xfrm>
              <a:off x="5735280" y="3828404"/>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03</a:t>
              </a:r>
              <a:endParaRPr lang="ru-RU" sz="1867" kern="1200" dirty="0">
                <a:ln w="0">
                  <a:noFill/>
                </a:ln>
                <a:solidFill>
                  <a:srgbClr val="F6B73A"/>
                </a:solidFill>
                <a:latin typeface="Bebas Neue" charset="0"/>
                <a:ea typeface="Bebas Neue" charset="0"/>
                <a:cs typeface="Bebas Neue" charset="0"/>
              </a:endParaRPr>
            </a:p>
          </p:txBody>
        </p:sp>
        <p:sp>
          <p:nvSpPr>
            <p:cNvPr id="19" name="TextBox 18"/>
            <p:cNvSpPr txBox="1"/>
            <p:nvPr/>
          </p:nvSpPr>
          <p:spPr>
            <a:xfrm>
              <a:off x="6372199" y="4110049"/>
              <a:ext cx="1800200"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Automatisierte Bereitstellung des Paketes. Basiert auf die vorherigen Punkte. </a:t>
              </a:r>
            </a:p>
          </p:txBody>
        </p:sp>
        <p:sp>
          <p:nvSpPr>
            <p:cNvPr id="20" name="Прямоугольник 19"/>
            <p:cNvSpPr/>
            <p:nvPr/>
          </p:nvSpPr>
          <p:spPr>
            <a:xfrm>
              <a:off x="6372198" y="3828403"/>
              <a:ext cx="1698374" cy="284742"/>
            </a:xfrm>
            <a:prstGeom prst="rect">
              <a:avLst/>
            </a:prstGeom>
          </p:spPr>
          <p:txBody>
            <a:bodyPr wrap="square">
              <a:spAutoFit/>
            </a:bodyPr>
            <a:lstStyle/>
            <a:p>
              <a:pPr defTabSz="914377">
                <a:buClrTx/>
              </a:pPr>
              <a:r>
                <a:rPr lang="en-US" sz="1867" kern="1200" dirty="0">
                  <a:solidFill>
                    <a:srgbClr val="383838"/>
                  </a:solidFill>
                  <a:latin typeface="Bebas Neue" charset="0"/>
                  <a:ea typeface="Bebas Neue" charset="0"/>
                  <a:cs typeface="Bebas Neue" charset="0"/>
                </a:rPr>
                <a:t>Continuous Deployment</a:t>
              </a:r>
            </a:p>
          </p:txBody>
        </p:sp>
      </p:grpSp>
      <p:cxnSp>
        <p:nvCxnSpPr>
          <p:cNvPr id="29" name="Соединительная линия уступом 28"/>
          <p:cNvCxnSpPr/>
          <p:nvPr/>
        </p:nvCxnSpPr>
        <p:spPr>
          <a:xfrm rot="16200000" flipH="1">
            <a:off x="2443339" y="2041103"/>
            <a:ext cx="1016627" cy="283231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Соединительная линия уступом 29"/>
          <p:cNvCxnSpPr/>
          <p:nvPr/>
        </p:nvCxnSpPr>
        <p:spPr>
          <a:xfrm rot="16200000" flipH="1">
            <a:off x="5611691" y="3393767"/>
            <a:ext cx="1016627" cy="2832315"/>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23" name="Группа 17">
            <a:extLst>
              <a:ext uri="{FF2B5EF4-FFF2-40B4-BE49-F238E27FC236}">
                <a16:creationId xmlns:a16="http://schemas.microsoft.com/office/drawing/2014/main" id="{184E7993-4EC6-5F12-4DA3-3281D7988B3E}"/>
              </a:ext>
            </a:extLst>
          </p:cNvPr>
          <p:cNvGrpSpPr/>
          <p:nvPr/>
        </p:nvGrpSpPr>
        <p:grpSpPr>
          <a:xfrm>
            <a:off x="11319310" y="339465"/>
            <a:ext cx="603183" cy="603183"/>
            <a:chOff x="8489482" y="269507"/>
            <a:chExt cx="452387" cy="452387"/>
          </a:xfrm>
        </p:grpSpPr>
        <p:sp>
          <p:nvSpPr>
            <p:cNvPr id="24" name="Овал 18">
              <a:extLst>
                <a:ext uri="{FF2B5EF4-FFF2-40B4-BE49-F238E27FC236}">
                  <a16:creationId xmlns:a16="http://schemas.microsoft.com/office/drawing/2014/main" id="{A5FA2E3A-218D-7188-C46A-901928D9378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TextBox 19">
              <a:extLst>
                <a:ext uri="{FF2B5EF4-FFF2-40B4-BE49-F238E27FC236}">
                  <a16:creationId xmlns:a16="http://schemas.microsoft.com/office/drawing/2014/main" id="{841D6770-06A7-B0E9-CD7D-5255B71BEF01}"/>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72031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102197"/>
            <a:ext cx="4610558" cy="954107"/>
          </a:xfrm>
          <a:prstGeom prst="rect">
            <a:avLst/>
          </a:prstGeom>
          <a:noFill/>
        </p:spPr>
        <p:txBody>
          <a:bodyPr wrap="none" rtlCol="0">
            <a:spAutoFit/>
          </a:bodyPr>
          <a:lstStyle/>
          <a:p>
            <a:pPr lvl="0">
              <a:defRPr/>
            </a:pPr>
            <a:r>
              <a:rPr lang="de-DE" sz="2800" dirty="0">
                <a:solidFill>
                  <a:srgbClr val="383838"/>
                </a:solidFill>
                <a:latin typeface="Bebas Neue"/>
                <a:ea typeface="Bebas Neue"/>
                <a:cs typeface="Bebas Neue"/>
                <a:sym typeface="Bebas Neue"/>
              </a:rPr>
              <a:t>Geeignete Software Architektur für </a:t>
            </a:r>
          </a:p>
          <a:p>
            <a:pPr lvl="0">
              <a:defRPr/>
            </a:pPr>
            <a:r>
              <a:rPr lang="de-DE" sz="2800" dirty="0">
                <a:solidFill>
                  <a:srgbClr val="383838"/>
                </a:solidFill>
                <a:latin typeface="Bebas Neue"/>
                <a:ea typeface="Bebas Neue"/>
                <a:cs typeface="Bebas Neue"/>
                <a:sym typeface="Bebas Neue"/>
              </a:rPr>
              <a:t>Automatisierung (12-Factor-Apps)</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Definition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127184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Text enthält.&#10;&#10;Automatisch generierte Beschreibung">
            <a:extLst>
              <a:ext uri="{FF2B5EF4-FFF2-40B4-BE49-F238E27FC236}">
                <a16:creationId xmlns:a16="http://schemas.microsoft.com/office/drawing/2014/main" id="{90AAD2E1-0C94-D2EA-12A0-8EC29DECD756}"/>
              </a:ext>
            </a:extLst>
          </p:cNvPr>
          <p:cNvPicPr>
            <a:picLocks noGrp="1" noChangeAspect="1"/>
          </p:cNvPicPr>
          <p:nvPr>
            <p:ph type="pic" sz="quarter" idx="10"/>
          </p:nvPr>
        </p:nvPicPr>
        <p:blipFill rotWithShape="1">
          <a:blip r:embed="rId2"/>
          <a:srcRect l="-34487" r="36891"/>
          <a:stretch/>
        </p:blipFill>
        <p:spPr>
          <a:xfrm>
            <a:off x="-3867150" y="0"/>
            <a:ext cx="10539413" cy="6858000"/>
          </a:xfrm>
        </p:spPr>
      </p:pic>
      <p:grpSp>
        <p:nvGrpSpPr>
          <p:cNvPr id="6" name="Группа 5"/>
          <p:cNvGrpSpPr/>
          <p:nvPr/>
        </p:nvGrpSpPr>
        <p:grpSpPr>
          <a:xfrm>
            <a:off x="6672792" y="1796822"/>
            <a:ext cx="5187352" cy="1700710"/>
            <a:chOff x="5004594" y="1347614"/>
            <a:chExt cx="3890514" cy="1275533"/>
          </a:xfrm>
        </p:grpSpPr>
        <p:sp>
          <p:nvSpPr>
            <p:cNvPr id="3" name="TextBox 2"/>
            <p:cNvSpPr txBox="1"/>
            <p:nvPr/>
          </p:nvSpPr>
          <p:spPr>
            <a:xfrm>
              <a:off x="5004594" y="1737664"/>
              <a:ext cx="3890514" cy="8854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Um eine moderne Entwicklung und Bereitstellung umsetzen zu können wurden 12 Faktoren entwickelt die dies für ein Projektteam vereinfachen und dadurch den Einsatz von Automatisierung sowie strukturierter klarer Vereinfachung  von Prozessen klar macht.</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Wichtig dabei ist das die 12 Faktoren so aufgebaut sind das Sie sich auf fast jedes Projekt oder Produkt übertragen lassen.</a:t>
              </a:r>
            </a:p>
          </p:txBody>
        </p:sp>
        <p:sp>
          <p:nvSpPr>
            <p:cNvPr id="4" name="TextBox 3"/>
            <p:cNvSpPr txBox="1"/>
            <p:nvPr/>
          </p:nvSpPr>
          <p:spPr>
            <a:xfrm>
              <a:off x="5004594" y="1347614"/>
              <a:ext cx="817772" cy="315423"/>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endParaRPr lang="ru-RU" sz="2133" kern="1200" dirty="0">
                <a:solidFill>
                  <a:srgbClr val="383838"/>
                </a:solidFill>
                <a:latin typeface="Bebas Neue" charset="0"/>
                <a:ea typeface="Bebas Neue" charset="0"/>
                <a:cs typeface="Bebas Neue" charset="0"/>
              </a:endParaRPr>
            </a:p>
          </p:txBody>
        </p:sp>
      </p:grpSp>
      <p:grpSp>
        <p:nvGrpSpPr>
          <p:cNvPr id="7" name="Группа 6"/>
          <p:cNvGrpSpPr/>
          <p:nvPr/>
        </p:nvGrpSpPr>
        <p:grpSpPr>
          <a:xfrm>
            <a:off x="6815719" y="3929610"/>
            <a:ext cx="3840427" cy="912214"/>
            <a:chOff x="5111789" y="2947208"/>
            <a:chExt cx="2880320" cy="684161"/>
          </a:xfrm>
        </p:grpSpPr>
        <p:sp>
          <p:nvSpPr>
            <p:cNvPr id="12" name="Кольцо 11"/>
            <p:cNvSpPr/>
            <p:nvPr/>
          </p:nvSpPr>
          <p:spPr>
            <a:xfrm>
              <a:off x="5111789" y="2947208"/>
              <a:ext cx="288032" cy="288032"/>
            </a:xfrm>
            <a:prstGeom prst="donut">
              <a:avLst>
                <a:gd name="adj" fmla="val 172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3" name="Овал 12"/>
            <p:cNvSpPr/>
            <p:nvPr/>
          </p:nvSpPr>
          <p:spPr>
            <a:xfrm>
              <a:off x="5200391" y="3035810"/>
              <a:ext cx="110828" cy="1108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5509691" y="3277810"/>
              <a:ext cx="2482418"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Bestehende Prozesse müssen vereinfacht werden da sie sonst zu umfangreich und Fehleranfällig werden.</a:t>
              </a:r>
            </a:p>
          </p:txBody>
        </p:sp>
        <p:sp>
          <p:nvSpPr>
            <p:cNvPr id="15" name="TextBox 14"/>
            <p:cNvSpPr txBox="1"/>
            <p:nvPr/>
          </p:nvSpPr>
          <p:spPr>
            <a:xfrm>
              <a:off x="5509691" y="2963023"/>
              <a:ext cx="882694"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Vereinfachen</a:t>
              </a:r>
            </a:p>
          </p:txBody>
        </p:sp>
      </p:grpSp>
      <p:grpSp>
        <p:nvGrpSpPr>
          <p:cNvPr id="23" name="Группа 22"/>
          <p:cNvGrpSpPr/>
          <p:nvPr/>
        </p:nvGrpSpPr>
        <p:grpSpPr>
          <a:xfrm>
            <a:off x="6823931" y="5141882"/>
            <a:ext cx="3840427" cy="1112397"/>
            <a:chOff x="5117948" y="3856412"/>
            <a:chExt cx="2880320" cy="834298"/>
          </a:xfrm>
        </p:grpSpPr>
        <p:sp>
          <p:nvSpPr>
            <p:cNvPr id="16" name="Кольцо 15"/>
            <p:cNvSpPr/>
            <p:nvPr/>
          </p:nvSpPr>
          <p:spPr>
            <a:xfrm>
              <a:off x="5117948" y="3856412"/>
              <a:ext cx="288032" cy="288032"/>
            </a:xfrm>
            <a:prstGeom prst="donut">
              <a:avLst>
                <a:gd name="adj" fmla="val 172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7" name="Овал 16"/>
            <p:cNvSpPr/>
            <p:nvPr/>
          </p:nvSpPr>
          <p:spPr>
            <a:xfrm>
              <a:off x="5206550" y="3945014"/>
              <a:ext cx="110828" cy="1108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TextBox 17"/>
            <p:cNvSpPr txBox="1"/>
            <p:nvPr/>
          </p:nvSpPr>
          <p:spPr>
            <a:xfrm>
              <a:off x="5515850" y="4187014"/>
              <a:ext cx="2482418"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Eine klare Struktur ist nötig um zu gewehrleisten damit die Umsetzung sowie Auslieferung des Projekt und oder Software am besten laufen kann.</a:t>
              </a:r>
            </a:p>
          </p:txBody>
        </p:sp>
        <p:sp>
          <p:nvSpPr>
            <p:cNvPr id="19" name="TextBox 18"/>
            <p:cNvSpPr txBox="1"/>
            <p:nvPr/>
          </p:nvSpPr>
          <p:spPr>
            <a:xfrm>
              <a:off x="5515850" y="3872227"/>
              <a:ext cx="659075"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Struktur</a:t>
              </a:r>
            </a:p>
          </p:txBody>
        </p:sp>
      </p:grpSp>
      <p:grpSp>
        <p:nvGrpSpPr>
          <p:cNvPr id="20" name="Группа 19"/>
          <p:cNvGrpSpPr/>
          <p:nvPr/>
        </p:nvGrpSpPr>
        <p:grpSpPr>
          <a:xfrm>
            <a:off x="11319310" y="359343"/>
            <a:ext cx="603183" cy="603183"/>
            <a:chOff x="8489482" y="269507"/>
            <a:chExt cx="452387" cy="452387"/>
          </a:xfrm>
        </p:grpSpPr>
        <p:sp>
          <p:nvSpPr>
            <p:cNvPr id="21" name="Овал 2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2" name="TextBox 2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27708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102197"/>
            <a:ext cx="4610558" cy="954107"/>
          </a:xfrm>
          <a:prstGeom prst="rect">
            <a:avLst/>
          </a:prstGeom>
          <a:noFill/>
        </p:spPr>
        <p:txBody>
          <a:bodyPr wrap="none" rtlCol="0">
            <a:spAutoFit/>
          </a:bodyPr>
          <a:lstStyle/>
          <a:p>
            <a:pPr lvl="0">
              <a:defRPr/>
            </a:pPr>
            <a:r>
              <a:rPr lang="de-DE" sz="2800" dirty="0">
                <a:solidFill>
                  <a:srgbClr val="383838"/>
                </a:solidFill>
                <a:latin typeface="Bebas Neue"/>
                <a:ea typeface="Bebas Neue"/>
                <a:cs typeface="Bebas Neue"/>
                <a:sym typeface="Bebas Neue"/>
              </a:rPr>
              <a:t>Geeignete Software Architektur für </a:t>
            </a:r>
          </a:p>
          <a:p>
            <a:pPr lvl="0">
              <a:defRPr/>
            </a:pPr>
            <a:r>
              <a:rPr lang="de-DE" sz="2800" dirty="0">
                <a:solidFill>
                  <a:srgbClr val="383838"/>
                </a:solidFill>
                <a:latin typeface="Bebas Neue"/>
                <a:ea typeface="Bebas Neue"/>
                <a:cs typeface="Bebas Neue"/>
                <a:sym typeface="Bebas Neue"/>
              </a:rPr>
              <a:t>Automatisierung (12-Factor-Apps)</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12</a:t>
            </a:r>
            <a:r>
              <a:rPr kumimoji="0" lang="de-DE" sz="13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1333" b="0" i="0" u="none" strike="noStrike" kern="1200" cap="none" spc="0" normalizeH="0" noProof="0" dirty="0" err="1">
                <a:ln>
                  <a:noFill/>
                </a:ln>
                <a:solidFill>
                  <a:srgbClr val="FFFFFF">
                    <a:lumMod val="50000"/>
                  </a:srgbClr>
                </a:solidFill>
                <a:effectLst/>
                <a:uLnTx/>
                <a:uFillTx/>
                <a:latin typeface="Open Sans" charset="0"/>
                <a:ea typeface="Open Sans" charset="0"/>
                <a:cs typeface="Open Sans" charset="0"/>
                <a:sym typeface="Arial"/>
              </a:rPr>
              <a:t>Factors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351823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6" name="Bildplatzhalter 15" descr="Ein Bild, das Text enthält.&#10;&#10;Automatisch generierte Beschreibung">
            <a:extLst>
              <a:ext uri="{FF2B5EF4-FFF2-40B4-BE49-F238E27FC236}">
                <a16:creationId xmlns:a16="http://schemas.microsoft.com/office/drawing/2014/main" id="{C4812A71-7BB3-F3CC-2579-B92F52782423}"/>
              </a:ext>
            </a:extLst>
          </p:cNvPr>
          <p:cNvPicPr>
            <a:picLocks noGrp="1" noChangeAspect="1"/>
          </p:cNvPicPr>
          <p:nvPr>
            <p:ph type="pic" sz="quarter" idx="10"/>
          </p:nvPr>
        </p:nvPicPr>
        <p:blipFill rotWithShape="1">
          <a:blip r:embed="rId2"/>
          <a:srcRect l="22087" r="28783"/>
          <a:stretch/>
        </p:blipFill>
        <p:spPr>
          <a:xfrm>
            <a:off x="5827713" y="0"/>
            <a:ext cx="6364287" cy="6858000"/>
          </a:xfrm>
        </p:spPr>
      </p:pic>
      <p:grpSp>
        <p:nvGrpSpPr>
          <p:cNvPr id="2" name="Группа 1"/>
          <p:cNvGrpSpPr/>
          <p:nvPr/>
        </p:nvGrpSpPr>
        <p:grpSpPr>
          <a:xfrm>
            <a:off x="239349" y="1028733"/>
            <a:ext cx="4801020" cy="1077218"/>
            <a:chOff x="179512" y="771550"/>
            <a:chExt cx="3600764" cy="807914"/>
          </a:xfrm>
        </p:grpSpPr>
        <p:sp>
          <p:nvSpPr>
            <p:cNvPr id="5" name="TextBox 4"/>
            <p:cNvSpPr txBox="1"/>
            <p:nvPr/>
          </p:nvSpPr>
          <p:spPr>
            <a:xfrm>
              <a:off x="179512" y="771550"/>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01.</a:t>
              </a:r>
            </a:p>
          </p:txBody>
        </p:sp>
        <p:sp>
          <p:nvSpPr>
            <p:cNvPr id="6" name="TextBox 5"/>
            <p:cNvSpPr txBox="1"/>
            <p:nvPr/>
          </p:nvSpPr>
          <p:spPr>
            <a:xfrm>
              <a:off x="1068958" y="869076"/>
              <a:ext cx="1368403" cy="276999"/>
            </a:xfrm>
            <a:prstGeom prst="rect">
              <a:avLst/>
            </a:prstGeom>
            <a:noFill/>
          </p:spPr>
          <p:txBody>
            <a:bodyPr wrap="none" rtlCol="0">
              <a:spAutoFit/>
            </a:bodyPr>
            <a:lstStyle/>
            <a:p>
              <a:pPr defTabSz="914377">
                <a:buClrTx/>
              </a:pPr>
              <a:r>
                <a:rPr lang="en-US" sz="1800" kern="1200" dirty="0" err="1">
                  <a:solidFill>
                    <a:srgbClr val="383838"/>
                  </a:solidFill>
                  <a:latin typeface="Bebas Neue" charset="0"/>
                  <a:ea typeface="Bebas Neue" charset="0"/>
                  <a:cs typeface="Bebas Neue" charset="0"/>
                </a:rPr>
                <a:t>Codebasis</a:t>
              </a:r>
              <a:r>
                <a:rPr lang="en-US" sz="1800" kern="1200" dirty="0">
                  <a:solidFill>
                    <a:srgbClr val="383838"/>
                  </a:solidFill>
                  <a:latin typeface="Bebas Neue" charset="0"/>
                  <a:ea typeface="Bebas Neue" charset="0"/>
                  <a:cs typeface="Bebas Neue" charset="0"/>
                </a:rPr>
                <a:t> (Codebase)</a:t>
              </a:r>
              <a:endParaRPr lang="ru-RU" sz="1800" kern="1200" dirty="0">
                <a:solidFill>
                  <a:srgbClr val="383838"/>
                </a:solidFill>
                <a:latin typeface="Bebas Neue" charset="0"/>
                <a:ea typeface="Bebas Neue" charset="0"/>
                <a:cs typeface="Bebas Neue" charset="0"/>
              </a:endParaRPr>
            </a:p>
          </p:txBody>
        </p:sp>
        <p:sp>
          <p:nvSpPr>
            <p:cNvPr id="7" name="TextBox 6"/>
            <p:cNvSpPr txBox="1"/>
            <p:nvPr/>
          </p:nvSpPr>
          <p:spPr>
            <a:xfrm>
              <a:off x="1068958" y="1175507"/>
              <a:ext cx="2711318"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“One codebase tracked in revision control, many deploys”</a:t>
              </a:r>
              <a:endParaRPr lang="ru-RU" sz="1000" kern="1200" dirty="0">
                <a:solidFill>
                  <a:srgbClr val="7B7B7B"/>
                </a:solidFill>
                <a:latin typeface="Open Sans" charset="0"/>
                <a:ea typeface="Open Sans" charset="0"/>
                <a:cs typeface="Open Sans" charset="0"/>
              </a:endParaRPr>
            </a:p>
          </p:txBody>
        </p:sp>
      </p:grpSp>
      <p:grpSp>
        <p:nvGrpSpPr>
          <p:cNvPr id="3" name="Группа 2"/>
          <p:cNvGrpSpPr/>
          <p:nvPr/>
        </p:nvGrpSpPr>
        <p:grpSpPr>
          <a:xfrm>
            <a:off x="256249" y="2613393"/>
            <a:ext cx="3990633" cy="1077219"/>
            <a:chOff x="192187" y="1960044"/>
            <a:chExt cx="2992974" cy="807914"/>
          </a:xfrm>
        </p:grpSpPr>
        <p:sp>
          <p:nvSpPr>
            <p:cNvPr id="10" name="TextBox 9"/>
            <p:cNvSpPr txBox="1"/>
            <p:nvPr/>
          </p:nvSpPr>
          <p:spPr>
            <a:xfrm>
              <a:off x="192187" y="1960044"/>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2</a:t>
              </a:r>
              <a:r>
                <a:rPr lang="ru-RU" sz="6400" kern="1200" dirty="0">
                  <a:solidFill>
                    <a:srgbClr val="ECECEC"/>
                  </a:solidFill>
                  <a:latin typeface="Bebas Neue" charset="0"/>
                  <a:ea typeface="Bebas Neue" charset="0"/>
                  <a:cs typeface="Bebas Neue" charset="0"/>
                </a:rPr>
                <a:t>.</a:t>
              </a:r>
            </a:p>
          </p:txBody>
        </p:sp>
        <p:sp>
          <p:nvSpPr>
            <p:cNvPr id="11" name="TextBox 10"/>
            <p:cNvSpPr txBox="1"/>
            <p:nvPr/>
          </p:nvSpPr>
          <p:spPr>
            <a:xfrm>
              <a:off x="1068958" y="2071640"/>
              <a:ext cx="1920236" cy="276999"/>
            </a:xfrm>
            <a:prstGeom prst="rect">
              <a:avLst/>
            </a:prstGeom>
            <a:noFill/>
          </p:spPr>
          <p:txBody>
            <a:bodyPr wrap="none" rtlCol="0">
              <a:spAutoFit/>
            </a:bodyPr>
            <a:lstStyle/>
            <a:p>
              <a:pPr defTabSz="914377">
                <a:buClrTx/>
              </a:pPr>
              <a:r>
                <a:rPr lang="en-US" sz="1800" kern="1200" dirty="0" err="1">
                  <a:solidFill>
                    <a:srgbClr val="383838"/>
                  </a:solidFill>
                  <a:latin typeface="Bebas Neue" charset="0"/>
                  <a:ea typeface="Bebas Neue" charset="0"/>
                  <a:cs typeface="Bebas Neue" charset="0"/>
                </a:rPr>
                <a:t>Abhängigkeiten</a:t>
              </a:r>
              <a:r>
                <a:rPr lang="en-US" sz="1800" kern="1200" dirty="0">
                  <a:solidFill>
                    <a:srgbClr val="383838"/>
                  </a:solidFill>
                  <a:latin typeface="Bebas Neue" charset="0"/>
                  <a:ea typeface="Bebas Neue" charset="0"/>
                  <a:cs typeface="Bebas Neue" charset="0"/>
                </a:rPr>
                <a:t> (Dependencies)</a:t>
              </a:r>
              <a:endParaRPr lang="ru-RU" sz="1800" kern="1200" dirty="0">
                <a:solidFill>
                  <a:srgbClr val="383838"/>
                </a:solidFill>
                <a:latin typeface="Bebas Neue" charset="0"/>
                <a:ea typeface="Bebas Neue" charset="0"/>
                <a:cs typeface="Bebas Neue" charset="0"/>
              </a:endParaRPr>
            </a:p>
          </p:txBody>
        </p:sp>
        <p:sp>
          <p:nvSpPr>
            <p:cNvPr id="12" name="TextBox 11"/>
            <p:cNvSpPr txBox="1"/>
            <p:nvPr/>
          </p:nvSpPr>
          <p:spPr>
            <a:xfrm>
              <a:off x="1068957" y="2315127"/>
              <a:ext cx="2116204"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“Explicitly declare and isolate dependencies”</a:t>
              </a:r>
            </a:p>
          </p:txBody>
        </p:sp>
      </p:grpSp>
      <p:grpSp>
        <p:nvGrpSpPr>
          <p:cNvPr id="8" name="Группа 7"/>
          <p:cNvGrpSpPr/>
          <p:nvPr/>
        </p:nvGrpSpPr>
        <p:grpSpPr>
          <a:xfrm>
            <a:off x="273149" y="4198049"/>
            <a:ext cx="3322916" cy="1077218"/>
            <a:chOff x="204862" y="3148538"/>
            <a:chExt cx="2492186" cy="807914"/>
          </a:xfrm>
        </p:grpSpPr>
        <p:sp>
          <p:nvSpPr>
            <p:cNvPr id="13" name="TextBox 12"/>
            <p:cNvSpPr txBox="1"/>
            <p:nvPr/>
          </p:nvSpPr>
          <p:spPr>
            <a:xfrm>
              <a:off x="204862" y="3148538"/>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3</a:t>
              </a:r>
              <a:r>
                <a:rPr lang="ru-RU" sz="6400" kern="1200" dirty="0">
                  <a:solidFill>
                    <a:srgbClr val="ECECEC"/>
                  </a:solidFill>
                  <a:latin typeface="Bebas Neue" charset="0"/>
                  <a:ea typeface="Bebas Neue" charset="0"/>
                  <a:cs typeface="Bebas Neue" charset="0"/>
                </a:rPr>
                <a:t>.</a:t>
              </a:r>
            </a:p>
          </p:txBody>
        </p:sp>
        <p:sp>
          <p:nvSpPr>
            <p:cNvPr id="14" name="TextBox 13"/>
            <p:cNvSpPr txBox="1"/>
            <p:nvPr/>
          </p:nvSpPr>
          <p:spPr>
            <a:xfrm>
              <a:off x="1081633" y="3215040"/>
              <a:ext cx="1457370" cy="276999"/>
            </a:xfrm>
            <a:prstGeom prst="rect">
              <a:avLst/>
            </a:prstGeom>
            <a:noFill/>
          </p:spPr>
          <p:txBody>
            <a:bodyPr wrap="none" rtlCol="0">
              <a:spAutoFit/>
            </a:bodyPr>
            <a:lstStyle/>
            <a:p>
              <a:pPr defTabSz="914377">
                <a:buClrTx/>
              </a:pPr>
              <a:r>
                <a:rPr lang="en-US" sz="1800" kern="1200" dirty="0" err="1">
                  <a:solidFill>
                    <a:srgbClr val="383838"/>
                  </a:solidFill>
                  <a:latin typeface="Bebas Neue" charset="0"/>
                  <a:ea typeface="Bebas Neue" charset="0"/>
                  <a:cs typeface="Bebas Neue" charset="0"/>
                </a:rPr>
                <a:t>Konfiguration</a:t>
              </a:r>
              <a:r>
                <a:rPr lang="en-US" sz="1800" kern="1200" dirty="0">
                  <a:solidFill>
                    <a:srgbClr val="383838"/>
                  </a:solidFill>
                  <a:latin typeface="Bebas Neue" charset="0"/>
                  <a:ea typeface="Bebas Neue" charset="0"/>
                  <a:cs typeface="Bebas Neue" charset="0"/>
                </a:rPr>
                <a:t> (Config)</a:t>
              </a:r>
              <a:endParaRPr lang="ru-RU" sz="1800" kern="1200" dirty="0">
                <a:solidFill>
                  <a:srgbClr val="383838"/>
                </a:solidFill>
                <a:latin typeface="Bebas Neue" charset="0"/>
                <a:ea typeface="Bebas Neue" charset="0"/>
                <a:cs typeface="Bebas Neue" charset="0"/>
              </a:endParaRPr>
            </a:p>
          </p:txBody>
        </p:sp>
        <p:sp>
          <p:nvSpPr>
            <p:cNvPr id="15" name="TextBox 14"/>
            <p:cNvSpPr txBox="1"/>
            <p:nvPr/>
          </p:nvSpPr>
          <p:spPr>
            <a:xfrm>
              <a:off x="1068958" y="3492039"/>
              <a:ext cx="1628090"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“Store config in the environment”</a:t>
              </a: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36</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8282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15" descr="Ein Bild, das Text enthält.&#10;&#10;Automatisch generierte Beschreibung">
            <a:extLst>
              <a:ext uri="{FF2B5EF4-FFF2-40B4-BE49-F238E27FC236}">
                <a16:creationId xmlns:a16="http://schemas.microsoft.com/office/drawing/2014/main" id="{C8FC9787-4546-131E-D844-AD7625D3B15A}"/>
              </a:ext>
            </a:extLst>
          </p:cNvPr>
          <p:cNvPicPr>
            <a:picLocks noGrp="1" noChangeAspect="1"/>
          </p:cNvPicPr>
          <p:nvPr>
            <p:ph type="pic" sz="quarter" idx="10"/>
          </p:nvPr>
        </p:nvPicPr>
        <p:blipFill rotWithShape="1">
          <a:blip r:embed="rId3"/>
          <a:srcRect l="25435" r="25435"/>
          <a:stretch/>
        </p:blipFill>
        <p:spPr>
          <a:xfrm>
            <a:off x="5827713" y="0"/>
            <a:ext cx="6364287" cy="6858000"/>
          </a:xfrm>
        </p:spPr>
      </p:pic>
      <p:grpSp>
        <p:nvGrpSpPr>
          <p:cNvPr id="2" name="Группа 1"/>
          <p:cNvGrpSpPr/>
          <p:nvPr/>
        </p:nvGrpSpPr>
        <p:grpSpPr>
          <a:xfrm>
            <a:off x="239349" y="1028733"/>
            <a:ext cx="4121348" cy="1077218"/>
            <a:chOff x="179512" y="771550"/>
            <a:chExt cx="3091010" cy="807914"/>
          </a:xfrm>
        </p:grpSpPr>
        <p:sp>
          <p:nvSpPr>
            <p:cNvPr id="5" name="TextBox 4"/>
            <p:cNvSpPr txBox="1"/>
            <p:nvPr/>
          </p:nvSpPr>
          <p:spPr>
            <a:xfrm>
              <a:off x="179512" y="771550"/>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de-DE" sz="6400" kern="1200" dirty="0">
                  <a:solidFill>
                    <a:srgbClr val="ECECEC"/>
                  </a:solidFill>
                  <a:latin typeface="Bebas Neue" charset="0"/>
                  <a:ea typeface="Bebas Neue" charset="0"/>
                  <a:cs typeface="Bebas Neue" charset="0"/>
                </a:rPr>
                <a:t>4</a:t>
              </a:r>
              <a:r>
                <a:rPr lang="ru-RU" sz="6400" kern="1200" dirty="0">
                  <a:solidFill>
                    <a:srgbClr val="ECECEC"/>
                  </a:solidFill>
                  <a:latin typeface="Bebas Neue" charset="0"/>
                  <a:ea typeface="Bebas Neue" charset="0"/>
                  <a:cs typeface="Bebas Neue" charset="0"/>
                </a:rPr>
                <a:t>.</a:t>
              </a:r>
            </a:p>
          </p:txBody>
        </p:sp>
        <p:sp>
          <p:nvSpPr>
            <p:cNvPr id="6" name="TextBox 5"/>
            <p:cNvSpPr txBox="1"/>
            <p:nvPr/>
          </p:nvSpPr>
          <p:spPr>
            <a:xfrm>
              <a:off x="1068958" y="869076"/>
              <a:ext cx="1108717"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Backing services</a:t>
              </a:r>
              <a:endParaRPr lang="ru-RU" sz="1800" kern="1200" dirty="0">
                <a:solidFill>
                  <a:srgbClr val="383838"/>
                </a:solidFill>
                <a:latin typeface="Bebas Neue" charset="0"/>
                <a:ea typeface="Bebas Neue" charset="0"/>
                <a:cs typeface="Bebas Neue" charset="0"/>
              </a:endParaRPr>
            </a:p>
          </p:txBody>
        </p:sp>
        <p:sp>
          <p:nvSpPr>
            <p:cNvPr id="7" name="TextBox 6"/>
            <p:cNvSpPr txBox="1"/>
            <p:nvPr/>
          </p:nvSpPr>
          <p:spPr>
            <a:xfrm>
              <a:off x="1068958" y="1175507"/>
              <a:ext cx="2201564"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“Treat backing services as attached resources”</a:t>
              </a:r>
            </a:p>
          </p:txBody>
        </p:sp>
      </p:grpSp>
      <p:grpSp>
        <p:nvGrpSpPr>
          <p:cNvPr id="3" name="Группа 2"/>
          <p:cNvGrpSpPr/>
          <p:nvPr/>
        </p:nvGrpSpPr>
        <p:grpSpPr>
          <a:xfrm>
            <a:off x="256249" y="2613393"/>
            <a:ext cx="3660415" cy="1077219"/>
            <a:chOff x="192187" y="1960044"/>
            <a:chExt cx="2745310" cy="807914"/>
          </a:xfrm>
        </p:grpSpPr>
        <p:sp>
          <p:nvSpPr>
            <p:cNvPr id="10" name="TextBox 9"/>
            <p:cNvSpPr txBox="1"/>
            <p:nvPr/>
          </p:nvSpPr>
          <p:spPr>
            <a:xfrm>
              <a:off x="192187" y="1960044"/>
              <a:ext cx="746838"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5</a:t>
              </a:r>
              <a:r>
                <a:rPr lang="ru-RU" sz="6400" kern="1200" dirty="0">
                  <a:solidFill>
                    <a:srgbClr val="ECECEC"/>
                  </a:solidFill>
                  <a:latin typeface="Bebas Neue" charset="0"/>
                  <a:ea typeface="Bebas Neue" charset="0"/>
                  <a:cs typeface="Bebas Neue" charset="0"/>
                </a:rPr>
                <a:t>.</a:t>
              </a:r>
            </a:p>
          </p:txBody>
        </p:sp>
        <p:sp>
          <p:nvSpPr>
            <p:cNvPr id="11" name="TextBox 10"/>
            <p:cNvSpPr txBox="1"/>
            <p:nvPr/>
          </p:nvSpPr>
          <p:spPr>
            <a:xfrm>
              <a:off x="1068958" y="2071640"/>
              <a:ext cx="1226538"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Build, release, run</a:t>
              </a:r>
              <a:endParaRPr lang="ru-RU" sz="1800" kern="1200" dirty="0">
                <a:solidFill>
                  <a:srgbClr val="383838"/>
                </a:solidFill>
                <a:latin typeface="Bebas Neue" charset="0"/>
                <a:ea typeface="Bebas Neue" charset="0"/>
                <a:cs typeface="Bebas Neue" charset="0"/>
              </a:endParaRPr>
            </a:p>
          </p:txBody>
        </p:sp>
        <p:sp>
          <p:nvSpPr>
            <p:cNvPr id="12" name="TextBox 11"/>
            <p:cNvSpPr txBox="1"/>
            <p:nvPr/>
          </p:nvSpPr>
          <p:spPr>
            <a:xfrm>
              <a:off x="1068957" y="2315127"/>
              <a:ext cx="1868540"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“Strictly separate build and run stages”</a:t>
              </a:r>
            </a:p>
          </p:txBody>
        </p:sp>
      </p:grpSp>
      <p:grpSp>
        <p:nvGrpSpPr>
          <p:cNvPr id="8" name="Группа 7"/>
          <p:cNvGrpSpPr/>
          <p:nvPr/>
        </p:nvGrpSpPr>
        <p:grpSpPr>
          <a:xfrm>
            <a:off x="273149" y="4198049"/>
            <a:ext cx="4517152" cy="1077218"/>
            <a:chOff x="204862" y="3148538"/>
            <a:chExt cx="3387863" cy="807914"/>
          </a:xfrm>
        </p:grpSpPr>
        <p:sp>
          <p:nvSpPr>
            <p:cNvPr id="13" name="TextBox 12"/>
            <p:cNvSpPr txBox="1"/>
            <p:nvPr/>
          </p:nvSpPr>
          <p:spPr>
            <a:xfrm>
              <a:off x="204862" y="3148538"/>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6</a:t>
              </a:r>
              <a:r>
                <a:rPr lang="ru-RU" sz="6400" kern="1200" dirty="0">
                  <a:solidFill>
                    <a:srgbClr val="ECECEC"/>
                  </a:solidFill>
                  <a:latin typeface="Bebas Neue" charset="0"/>
                  <a:ea typeface="Bebas Neue" charset="0"/>
                  <a:cs typeface="Bebas Neue" charset="0"/>
                </a:rPr>
                <a:t>.</a:t>
              </a:r>
            </a:p>
          </p:txBody>
        </p:sp>
        <p:sp>
          <p:nvSpPr>
            <p:cNvPr id="14" name="TextBox 13"/>
            <p:cNvSpPr txBox="1"/>
            <p:nvPr/>
          </p:nvSpPr>
          <p:spPr>
            <a:xfrm>
              <a:off x="1081633" y="3215040"/>
              <a:ext cx="731210"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Processes</a:t>
              </a:r>
              <a:endParaRPr lang="ru-RU" sz="1800" kern="1200" dirty="0">
                <a:solidFill>
                  <a:srgbClr val="383838"/>
                </a:solidFill>
                <a:latin typeface="Bebas Neue" charset="0"/>
                <a:ea typeface="Bebas Neue" charset="0"/>
                <a:cs typeface="Bebas Neue" charset="0"/>
              </a:endParaRPr>
            </a:p>
          </p:txBody>
        </p:sp>
        <p:sp>
          <p:nvSpPr>
            <p:cNvPr id="15" name="TextBox 14"/>
            <p:cNvSpPr txBox="1"/>
            <p:nvPr/>
          </p:nvSpPr>
          <p:spPr>
            <a:xfrm>
              <a:off x="1068958" y="3492039"/>
              <a:ext cx="2523767"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“Execute the app as one or more stateless processes”</a:t>
              </a: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20414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15" descr="Ein Bild, das Text enthält.&#10;&#10;Automatisch generierte Beschreibung">
            <a:extLst>
              <a:ext uri="{FF2B5EF4-FFF2-40B4-BE49-F238E27FC236}">
                <a16:creationId xmlns:a16="http://schemas.microsoft.com/office/drawing/2014/main" id="{D589822B-4438-44D9-FA19-AD4D0D198B91}"/>
              </a:ext>
            </a:extLst>
          </p:cNvPr>
          <p:cNvPicPr>
            <a:picLocks noGrp="1" noChangeAspect="1"/>
          </p:cNvPicPr>
          <p:nvPr>
            <p:ph type="pic" sz="quarter" idx="10"/>
          </p:nvPr>
        </p:nvPicPr>
        <p:blipFill rotWithShape="1">
          <a:blip r:embed="rId2"/>
          <a:srcRect l="25435" r="25435"/>
          <a:stretch/>
        </p:blipFill>
        <p:spPr>
          <a:xfrm>
            <a:off x="5827713" y="0"/>
            <a:ext cx="6364287" cy="6858000"/>
          </a:xfrm>
        </p:spPr>
      </p:pic>
      <p:grpSp>
        <p:nvGrpSpPr>
          <p:cNvPr id="2" name="Группа 1"/>
          <p:cNvGrpSpPr/>
          <p:nvPr/>
        </p:nvGrpSpPr>
        <p:grpSpPr>
          <a:xfrm>
            <a:off x="239349" y="1028733"/>
            <a:ext cx="3337479" cy="1077218"/>
            <a:chOff x="179512" y="771550"/>
            <a:chExt cx="2503109" cy="807914"/>
          </a:xfrm>
        </p:grpSpPr>
        <p:sp>
          <p:nvSpPr>
            <p:cNvPr id="5" name="TextBox 4"/>
            <p:cNvSpPr txBox="1"/>
            <p:nvPr/>
          </p:nvSpPr>
          <p:spPr>
            <a:xfrm>
              <a:off x="179512" y="771550"/>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de-DE" sz="6400" kern="1200" dirty="0">
                  <a:solidFill>
                    <a:srgbClr val="ECECEC"/>
                  </a:solidFill>
                  <a:latin typeface="Bebas Neue" charset="0"/>
                  <a:ea typeface="Bebas Neue" charset="0"/>
                  <a:cs typeface="Bebas Neue" charset="0"/>
                </a:rPr>
                <a:t>7</a:t>
              </a:r>
              <a:r>
                <a:rPr lang="ru-RU" sz="6400" kern="1200" dirty="0">
                  <a:solidFill>
                    <a:srgbClr val="ECECEC"/>
                  </a:solidFill>
                  <a:latin typeface="Bebas Neue" charset="0"/>
                  <a:ea typeface="Bebas Neue" charset="0"/>
                  <a:cs typeface="Bebas Neue" charset="0"/>
                </a:rPr>
                <a:t>.</a:t>
              </a:r>
            </a:p>
          </p:txBody>
        </p:sp>
        <p:sp>
          <p:nvSpPr>
            <p:cNvPr id="6" name="TextBox 5"/>
            <p:cNvSpPr txBox="1"/>
            <p:nvPr/>
          </p:nvSpPr>
          <p:spPr>
            <a:xfrm>
              <a:off x="1068958" y="869076"/>
              <a:ext cx="856244"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Port binding</a:t>
              </a:r>
              <a:endParaRPr lang="ru-RU" sz="1800" kern="1200" dirty="0">
                <a:solidFill>
                  <a:srgbClr val="383838"/>
                </a:solidFill>
                <a:latin typeface="Bebas Neue" charset="0"/>
                <a:ea typeface="Bebas Neue" charset="0"/>
                <a:cs typeface="Bebas Neue" charset="0"/>
              </a:endParaRPr>
            </a:p>
          </p:txBody>
        </p:sp>
        <p:sp>
          <p:nvSpPr>
            <p:cNvPr id="7" name="TextBox 6"/>
            <p:cNvSpPr txBox="1"/>
            <p:nvPr/>
          </p:nvSpPr>
          <p:spPr>
            <a:xfrm>
              <a:off x="1068958" y="1175507"/>
              <a:ext cx="1613663"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a:t>
              </a:r>
              <a:r>
                <a:rPr lang="de-DE" sz="1000" kern="1200" dirty="0">
                  <a:solidFill>
                    <a:srgbClr val="7B7B7B"/>
                  </a:solidFill>
                  <a:latin typeface="Open Sans" charset="0"/>
                  <a:ea typeface="Open Sans" charset="0"/>
                  <a:cs typeface="Open Sans" charset="0"/>
                </a:rPr>
                <a:t>Export </a:t>
              </a:r>
              <a:r>
                <a:rPr lang="de-DE" sz="1000" kern="1200" dirty="0" err="1">
                  <a:solidFill>
                    <a:srgbClr val="7B7B7B"/>
                  </a:solidFill>
                  <a:latin typeface="Open Sans" charset="0"/>
                  <a:ea typeface="Open Sans" charset="0"/>
                  <a:cs typeface="Open Sans" charset="0"/>
                </a:rPr>
                <a:t>services</a:t>
              </a:r>
              <a:r>
                <a:rPr lang="de-DE" sz="1000" kern="1200" dirty="0">
                  <a:solidFill>
                    <a:srgbClr val="7B7B7B"/>
                  </a:solidFill>
                  <a:latin typeface="Open Sans" charset="0"/>
                  <a:ea typeface="Open Sans" charset="0"/>
                  <a:cs typeface="Open Sans" charset="0"/>
                </a:rPr>
                <a:t> via </a:t>
              </a:r>
              <a:r>
                <a:rPr lang="de-DE" sz="1000" kern="1200" dirty="0" err="1">
                  <a:solidFill>
                    <a:srgbClr val="7B7B7B"/>
                  </a:solidFill>
                  <a:latin typeface="Open Sans" charset="0"/>
                  <a:ea typeface="Open Sans" charset="0"/>
                  <a:cs typeface="Open Sans" charset="0"/>
                </a:rPr>
                <a:t>port</a:t>
              </a:r>
              <a:r>
                <a:rPr lang="de-DE" sz="1000" kern="1200" dirty="0">
                  <a:solidFill>
                    <a:srgbClr val="7B7B7B"/>
                  </a:solidFill>
                  <a:latin typeface="Open Sans" charset="0"/>
                  <a:ea typeface="Open Sans" charset="0"/>
                  <a:cs typeface="Open Sans" charset="0"/>
                </a:rPr>
                <a:t> </a:t>
              </a:r>
              <a:r>
                <a:rPr lang="de-DE" sz="1000" kern="1200" dirty="0" err="1">
                  <a:solidFill>
                    <a:srgbClr val="7B7B7B"/>
                  </a:solidFill>
                  <a:latin typeface="Open Sans" charset="0"/>
                  <a:ea typeface="Open Sans" charset="0"/>
                  <a:cs typeface="Open Sans" charset="0"/>
                </a:rPr>
                <a:t>binding</a:t>
              </a:r>
              <a:r>
                <a:rPr lang="de-DE" sz="1000" kern="1200" dirty="0">
                  <a:solidFill>
                    <a:srgbClr val="7B7B7B"/>
                  </a:solidFill>
                  <a:latin typeface="Open Sans" charset="0"/>
                  <a:ea typeface="Open Sans" charset="0"/>
                  <a:cs typeface="Open Sans" charset="0"/>
                </a:rPr>
                <a:t>“</a:t>
              </a:r>
            </a:p>
          </p:txBody>
        </p:sp>
      </p:grpSp>
      <p:grpSp>
        <p:nvGrpSpPr>
          <p:cNvPr id="3" name="Группа 2"/>
          <p:cNvGrpSpPr/>
          <p:nvPr/>
        </p:nvGrpSpPr>
        <p:grpSpPr>
          <a:xfrm>
            <a:off x="256249" y="2613393"/>
            <a:ext cx="3328593" cy="1077219"/>
            <a:chOff x="192187" y="1960044"/>
            <a:chExt cx="2496444" cy="807914"/>
          </a:xfrm>
        </p:grpSpPr>
        <p:sp>
          <p:nvSpPr>
            <p:cNvPr id="10" name="TextBox 9"/>
            <p:cNvSpPr txBox="1"/>
            <p:nvPr/>
          </p:nvSpPr>
          <p:spPr>
            <a:xfrm>
              <a:off x="192187" y="1960044"/>
              <a:ext cx="746838"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8</a:t>
              </a:r>
              <a:r>
                <a:rPr lang="ru-RU" sz="6400" kern="1200" dirty="0">
                  <a:solidFill>
                    <a:srgbClr val="ECECEC"/>
                  </a:solidFill>
                  <a:latin typeface="Bebas Neue" charset="0"/>
                  <a:ea typeface="Bebas Neue" charset="0"/>
                  <a:cs typeface="Bebas Neue" charset="0"/>
                </a:rPr>
                <a:t>.</a:t>
              </a:r>
            </a:p>
          </p:txBody>
        </p:sp>
        <p:sp>
          <p:nvSpPr>
            <p:cNvPr id="11" name="TextBox 10"/>
            <p:cNvSpPr txBox="1"/>
            <p:nvPr/>
          </p:nvSpPr>
          <p:spPr>
            <a:xfrm>
              <a:off x="1068958" y="2071640"/>
              <a:ext cx="893514"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Concurrency</a:t>
              </a:r>
              <a:endParaRPr lang="ru-RU" sz="1800" kern="1200" dirty="0">
                <a:solidFill>
                  <a:srgbClr val="383838"/>
                </a:solidFill>
                <a:latin typeface="Bebas Neue" charset="0"/>
                <a:ea typeface="Bebas Neue" charset="0"/>
                <a:cs typeface="Bebas Neue" charset="0"/>
              </a:endParaRPr>
            </a:p>
          </p:txBody>
        </p:sp>
        <p:sp>
          <p:nvSpPr>
            <p:cNvPr id="12" name="TextBox 11"/>
            <p:cNvSpPr txBox="1"/>
            <p:nvPr/>
          </p:nvSpPr>
          <p:spPr>
            <a:xfrm>
              <a:off x="1068957" y="2315127"/>
              <a:ext cx="1619674"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“Scale out via the process model”</a:t>
              </a:r>
            </a:p>
          </p:txBody>
        </p:sp>
      </p:grpSp>
      <p:grpSp>
        <p:nvGrpSpPr>
          <p:cNvPr id="8" name="Группа 7"/>
          <p:cNvGrpSpPr/>
          <p:nvPr/>
        </p:nvGrpSpPr>
        <p:grpSpPr>
          <a:xfrm>
            <a:off x="273149" y="4198049"/>
            <a:ext cx="5111867" cy="1077218"/>
            <a:chOff x="204862" y="3148538"/>
            <a:chExt cx="3833899" cy="807914"/>
          </a:xfrm>
        </p:grpSpPr>
        <p:sp>
          <p:nvSpPr>
            <p:cNvPr id="13" name="TextBox 12"/>
            <p:cNvSpPr txBox="1"/>
            <p:nvPr/>
          </p:nvSpPr>
          <p:spPr>
            <a:xfrm>
              <a:off x="204862" y="3148538"/>
              <a:ext cx="746839" cy="807914"/>
            </a:xfrm>
            <a:prstGeom prst="rect">
              <a:avLst/>
            </a:prstGeom>
            <a:noFill/>
          </p:spPr>
          <p:txBody>
            <a:bodyPr wrap="none" rtlCol="0">
              <a:spAutoFit/>
            </a:bodyPr>
            <a:lstStyle/>
            <a:p>
              <a:pPr defTabSz="914377">
                <a:buClrTx/>
              </a:pPr>
              <a:r>
                <a:rPr lang="ru-RU" sz="6400" kern="1200" dirty="0">
                  <a:solidFill>
                    <a:srgbClr val="ECECEC"/>
                  </a:solidFill>
                  <a:latin typeface="Bebas Neue" charset="0"/>
                  <a:ea typeface="Bebas Neue" charset="0"/>
                  <a:cs typeface="Bebas Neue" charset="0"/>
                </a:rPr>
                <a:t>0</a:t>
              </a:r>
              <a:r>
                <a:rPr lang="en-US" sz="6400" kern="1200" dirty="0">
                  <a:solidFill>
                    <a:srgbClr val="ECECEC"/>
                  </a:solidFill>
                  <a:latin typeface="Bebas Neue" charset="0"/>
                  <a:ea typeface="Bebas Neue" charset="0"/>
                  <a:cs typeface="Bebas Neue" charset="0"/>
                </a:rPr>
                <a:t>9</a:t>
              </a:r>
              <a:r>
                <a:rPr lang="ru-RU" sz="6400" kern="1200" dirty="0">
                  <a:solidFill>
                    <a:srgbClr val="ECECEC"/>
                  </a:solidFill>
                  <a:latin typeface="Bebas Neue" charset="0"/>
                  <a:ea typeface="Bebas Neue" charset="0"/>
                  <a:cs typeface="Bebas Neue" charset="0"/>
                </a:rPr>
                <a:t>.</a:t>
              </a:r>
            </a:p>
          </p:txBody>
        </p:sp>
        <p:sp>
          <p:nvSpPr>
            <p:cNvPr id="14" name="TextBox 13"/>
            <p:cNvSpPr txBox="1"/>
            <p:nvPr/>
          </p:nvSpPr>
          <p:spPr>
            <a:xfrm>
              <a:off x="1081633" y="3215040"/>
              <a:ext cx="906739"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Disposability</a:t>
              </a:r>
              <a:endParaRPr lang="ru-RU" sz="1800" kern="1200" dirty="0">
                <a:solidFill>
                  <a:srgbClr val="383838"/>
                </a:solidFill>
                <a:latin typeface="Bebas Neue" charset="0"/>
                <a:ea typeface="Bebas Neue" charset="0"/>
                <a:cs typeface="Bebas Neue" charset="0"/>
              </a:endParaRPr>
            </a:p>
          </p:txBody>
        </p:sp>
        <p:sp>
          <p:nvSpPr>
            <p:cNvPr id="15" name="TextBox 14"/>
            <p:cNvSpPr txBox="1"/>
            <p:nvPr/>
          </p:nvSpPr>
          <p:spPr>
            <a:xfrm>
              <a:off x="1068958" y="3492039"/>
              <a:ext cx="2969803"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“Maximize robustness with fast </a:t>
              </a:r>
              <a:r>
                <a:rPr lang="en-GB" sz="1000" kern="1200" dirty="0" err="1">
                  <a:solidFill>
                    <a:srgbClr val="7B7B7B"/>
                  </a:solidFill>
                  <a:latin typeface="Open Sans" charset="0"/>
                  <a:ea typeface="Open Sans" charset="0"/>
                  <a:cs typeface="Open Sans" charset="0"/>
                </a:rPr>
                <a:t>startup</a:t>
              </a:r>
              <a:r>
                <a:rPr lang="en-GB" sz="1000" kern="1200" dirty="0">
                  <a:solidFill>
                    <a:srgbClr val="7B7B7B"/>
                  </a:solidFill>
                  <a:latin typeface="Open Sans" charset="0"/>
                  <a:ea typeface="Open Sans" charset="0"/>
                  <a:cs typeface="Open Sans" charset="0"/>
                </a:rPr>
                <a:t> and graceful shutdown”</a:t>
              </a: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70378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15" descr="Ein Bild, das Text enthält.&#10;&#10;Automatisch generierte Beschreibung">
            <a:extLst>
              <a:ext uri="{FF2B5EF4-FFF2-40B4-BE49-F238E27FC236}">
                <a16:creationId xmlns:a16="http://schemas.microsoft.com/office/drawing/2014/main" id="{1FFE6314-667F-76CE-B5E8-E60F2CB1B4DE}"/>
              </a:ext>
            </a:extLst>
          </p:cNvPr>
          <p:cNvPicPr>
            <a:picLocks noGrp="1" noChangeAspect="1"/>
          </p:cNvPicPr>
          <p:nvPr>
            <p:ph type="pic" sz="quarter" idx="10"/>
          </p:nvPr>
        </p:nvPicPr>
        <p:blipFill rotWithShape="1">
          <a:blip r:embed="rId2"/>
          <a:srcRect l="25435" r="25435"/>
          <a:stretch/>
        </p:blipFill>
        <p:spPr>
          <a:xfrm>
            <a:off x="5827713" y="0"/>
            <a:ext cx="6364287" cy="6858000"/>
          </a:xfrm>
        </p:spPr>
      </p:pic>
      <p:grpSp>
        <p:nvGrpSpPr>
          <p:cNvPr id="2" name="Группа 1"/>
          <p:cNvGrpSpPr/>
          <p:nvPr/>
        </p:nvGrpSpPr>
        <p:grpSpPr>
          <a:xfrm>
            <a:off x="239349" y="1028733"/>
            <a:ext cx="5358865" cy="1077218"/>
            <a:chOff x="179512" y="771550"/>
            <a:chExt cx="4019148" cy="807914"/>
          </a:xfrm>
        </p:grpSpPr>
        <p:sp>
          <p:nvSpPr>
            <p:cNvPr id="5" name="TextBox 4"/>
            <p:cNvSpPr txBox="1"/>
            <p:nvPr/>
          </p:nvSpPr>
          <p:spPr>
            <a:xfrm>
              <a:off x="179512" y="771550"/>
              <a:ext cx="746839" cy="807914"/>
            </a:xfrm>
            <a:prstGeom prst="rect">
              <a:avLst/>
            </a:prstGeom>
            <a:noFill/>
          </p:spPr>
          <p:txBody>
            <a:bodyPr wrap="none" rtlCol="0">
              <a:spAutoFit/>
            </a:bodyPr>
            <a:lstStyle/>
            <a:p>
              <a:pPr defTabSz="914377">
                <a:buClrTx/>
              </a:pPr>
              <a:r>
                <a:rPr lang="de-DE" sz="6400" kern="1200" dirty="0">
                  <a:solidFill>
                    <a:srgbClr val="ECECEC"/>
                  </a:solidFill>
                  <a:latin typeface="Bebas Neue" charset="0"/>
                  <a:ea typeface="Bebas Neue" charset="0"/>
                  <a:cs typeface="Bebas Neue" charset="0"/>
                </a:rPr>
                <a:t>10</a:t>
              </a:r>
              <a:r>
                <a:rPr lang="ru-RU" sz="6400" kern="1200" dirty="0">
                  <a:solidFill>
                    <a:srgbClr val="ECECEC"/>
                  </a:solidFill>
                  <a:latin typeface="Bebas Neue" charset="0"/>
                  <a:ea typeface="Bebas Neue" charset="0"/>
                  <a:cs typeface="Bebas Neue" charset="0"/>
                </a:rPr>
                <a:t>.</a:t>
              </a:r>
            </a:p>
          </p:txBody>
        </p:sp>
        <p:sp>
          <p:nvSpPr>
            <p:cNvPr id="6" name="TextBox 5"/>
            <p:cNvSpPr txBox="1"/>
            <p:nvPr/>
          </p:nvSpPr>
          <p:spPr>
            <a:xfrm>
              <a:off x="1068958" y="869076"/>
              <a:ext cx="1079863"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Dev/prod parity</a:t>
              </a:r>
              <a:endParaRPr lang="ru-RU" sz="1800" kern="1200" dirty="0">
                <a:solidFill>
                  <a:srgbClr val="383838"/>
                </a:solidFill>
                <a:latin typeface="Bebas Neue" charset="0"/>
                <a:ea typeface="Bebas Neue" charset="0"/>
                <a:cs typeface="Bebas Neue" charset="0"/>
              </a:endParaRPr>
            </a:p>
          </p:txBody>
        </p:sp>
        <p:sp>
          <p:nvSpPr>
            <p:cNvPr id="7" name="TextBox 6"/>
            <p:cNvSpPr txBox="1"/>
            <p:nvPr/>
          </p:nvSpPr>
          <p:spPr>
            <a:xfrm>
              <a:off x="1068958" y="1175507"/>
              <a:ext cx="3129702"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“Keep development, staging, and production as similar as possible”</a:t>
              </a:r>
            </a:p>
          </p:txBody>
        </p:sp>
      </p:grpSp>
      <p:grpSp>
        <p:nvGrpSpPr>
          <p:cNvPr id="3" name="Группа 2"/>
          <p:cNvGrpSpPr/>
          <p:nvPr/>
        </p:nvGrpSpPr>
        <p:grpSpPr>
          <a:xfrm>
            <a:off x="256249" y="2613393"/>
            <a:ext cx="3080128" cy="1077219"/>
            <a:chOff x="192187" y="1960044"/>
            <a:chExt cx="2310095" cy="807914"/>
          </a:xfrm>
        </p:grpSpPr>
        <p:sp>
          <p:nvSpPr>
            <p:cNvPr id="10" name="TextBox 9"/>
            <p:cNvSpPr txBox="1"/>
            <p:nvPr/>
          </p:nvSpPr>
          <p:spPr>
            <a:xfrm>
              <a:off x="192187" y="1960044"/>
              <a:ext cx="746838" cy="807914"/>
            </a:xfrm>
            <a:prstGeom prst="rect">
              <a:avLst/>
            </a:prstGeom>
            <a:noFill/>
          </p:spPr>
          <p:txBody>
            <a:bodyPr wrap="none" rtlCol="0">
              <a:spAutoFit/>
            </a:bodyPr>
            <a:lstStyle/>
            <a:p>
              <a:pPr defTabSz="914377">
                <a:buClrTx/>
              </a:pPr>
              <a:r>
                <a:rPr lang="de-DE" sz="6400" kern="1200" dirty="0">
                  <a:solidFill>
                    <a:srgbClr val="ECECEC"/>
                  </a:solidFill>
                  <a:latin typeface="Bebas Neue" charset="0"/>
                  <a:ea typeface="Bebas Neue" charset="0"/>
                  <a:cs typeface="Bebas Neue" charset="0"/>
                </a:rPr>
                <a:t>11</a:t>
              </a:r>
              <a:r>
                <a:rPr lang="ru-RU" sz="6400" kern="1200" dirty="0">
                  <a:solidFill>
                    <a:srgbClr val="ECECEC"/>
                  </a:solidFill>
                  <a:latin typeface="Bebas Neue" charset="0"/>
                  <a:ea typeface="Bebas Neue" charset="0"/>
                  <a:cs typeface="Bebas Neue" charset="0"/>
                </a:rPr>
                <a:t>.</a:t>
              </a:r>
            </a:p>
          </p:txBody>
        </p:sp>
        <p:sp>
          <p:nvSpPr>
            <p:cNvPr id="11" name="TextBox 10"/>
            <p:cNvSpPr txBox="1"/>
            <p:nvPr/>
          </p:nvSpPr>
          <p:spPr>
            <a:xfrm>
              <a:off x="1068958" y="2071640"/>
              <a:ext cx="400591"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Logs</a:t>
              </a:r>
              <a:endParaRPr lang="ru-RU" sz="1800" kern="1200" dirty="0">
                <a:solidFill>
                  <a:srgbClr val="383838"/>
                </a:solidFill>
                <a:latin typeface="Bebas Neue" charset="0"/>
                <a:ea typeface="Bebas Neue" charset="0"/>
                <a:cs typeface="Bebas Neue" charset="0"/>
              </a:endParaRPr>
            </a:p>
          </p:txBody>
        </p:sp>
        <p:sp>
          <p:nvSpPr>
            <p:cNvPr id="12" name="TextBox 11"/>
            <p:cNvSpPr txBox="1"/>
            <p:nvPr/>
          </p:nvSpPr>
          <p:spPr>
            <a:xfrm>
              <a:off x="1068957" y="2315127"/>
              <a:ext cx="1433325" cy="223907"/>
            </a:xfrm>
            <a:prstGeom prst="rect">
              <a:avLst/>
            </a:prstGeom>
            <a:noFill/>
          </p:spPr>
          <p:txBody>
            <a:bodyPr wrap="none" rtlCol="0">
              <a:spAutoFit/>
            </a:bodyPr>
            <a:lstStyle/>
            <a:p>
              <a:pPr defTabSz="914377">
                <a:lnSpc>
                  <a:spcPct val="150000"/>
                </a:lnSpc>
                <a:buClrTx/>
              </a:pPr>
              <a:r>
                <a:rPr lang="en-US" sz="1000" kern="1200" dirty="0">
                  <a:solidFill>
                    <a:srgbClr val="7B7B7B"/>
                  </a:solidFill>
                  <a:latin typeface="Open Sans" charset="0"/>
                  <a:ea typeface="Open Sans" charset="0"/>
                  <a:cs typeface="Open Sans" charset="0"/>
                </a:rPr>
                <a:t>“</a:t>
              </a:r>
              <a:r>
                <a:rPr lang="en-GB" sz="1000" kern="1200" dirty="0">
                  <a:solidFill>
                    <a:srgbClr val="7B7B7B"/>
                  </a:solidFill>
                  <a:latin typeface="Open Sans" charset="0"/>
                  <a:ea typeface="Open Sans" charset="0"/>
                  <a:cs typeface="Open Sans" charset="0"/>
                </a:rPr>
                <a:t>Treat logs as event streams”</a:t>
              </a:r>
            </a:p>
          </p:txBody>
        </p:sp>
      </p:grpSp>
      <p:grpSp>
        <p:nvGrpSpPr>
          <p:cNvPr id="8" name="Группа 7"/>
          <p:cNvGrpSpPr/>
          <p:nvPr/>
        </p:nvGrpSpPr>
        <p:grpSpPr>
          <a:xfrm>
            <a:off x="273149" y="4198049"/>
            <a:ext cx="4521961" cy="1077218"/>
            <a:chOff x="204862" y="3148538"/>
            <a:chExt cx="3391470" cy="807914"/>
          </a:xfrm>
        </p:grpSpPr>
        <p:sp>
          <p:nvSpPr>
            <p:cNvPr id="13" name="TextBox 12"/>
            <p:cNvSpPr txBox="1"/>
            <p:nvPr/>
          </p:nvSpPr>
          <p:spPr>
            <a:xfrm>
              <a:off x="204862" y="3148538"/>
              <a:ext cx="746839" cy="807914"/>
            </a:xfrm>
            <a:prstGeom prst="rect">
              <a:avLst/>
            </a:prstGeom>
            <a:noFill/>
          </p:spPr>
          <p:txBody>
            <a:bodyPr wrap="none" rtlCol="0">
              <a:spAutoFit/>
            </a:bodyPr>
            <a:lstStyle/>
            <a:p>
              <a:pPr defTabSz="914377">
                <a:buClrTx/>
              </a:pPr>
              <a:r>
                <a:rPr lang="de-DE" sz="6400" kern="1200" dirty="0">
                  <a:solidFill>
                    <a:srgbClr val="ECECEC"/>
                  </a:solidFill>
                  <a:latin typeface="Bebas Neue" charset="0"/>
                  <a:ea typeface="Bebas Neue" charset="0"/>
                  <a:cs typeface="Bebas Neue" charset="0"/>
                </a:rPr>
                <a:t>12</a:t>
              </a:r>
              <a:r>
                <a:rPr lang="ru-RU" sz="6400" kern="1200" dirty="0">
                  <a:solidFill>
                    <a:srgbClr val="ECECEC"/>
                  </a:solidFill>
                  <a:latin typeface="Bebas Neue" charset="0"/>
                  <a:ea typeface="Bebas Neue" charset="0"/>
                  <a:cs typeface="Bebas Neue" charset="0"/>
                </a:rPr>
                <a:t>.</a:t>
              </a:r>
            </a:p>
          </p:txBody>
        </p:sp>
        <p:sp>
          <p:nvSpPr>
            <p:cNvPr id="14" name="TextBox 13"/>
            <p:cNvSpPr txBox="1"/>
            <p:nvPr/>
          </p:nvSpPr>
          <p:spPr>
            <a:xfrm>
              <a:off x="1081633" y="3215040"/>
              <a:ext cx="1097896" cy="276999"/>
            </a:xfrm>
            <a:prstGeom prst="rect">
              <a:avLst/>
            </a:prstGeom>
            <a:noFill/>
          </p:spPr>
          <p:txBody>
            <a:bodyPr wrap="none" rtlCol="0">
              <a:spAutoFit/>
            </a:bodyPr>
            <a:lstStyle/>
            <a:p>
              <a:pPr defTabSz="914377">
                <a:buClrTx/>
              </a:pPr>
              <a:r>
                <a:rPr lang="en-US" sz="1800" kern="1200" dirty="0">
                  <a:solidFill>
                    <a:srgbClr val="383838"/>
                  </a:solidFill>
                  <a:latin typeface="Bebas Neue" charset="0"/>
                  <a:ea typeface="Bebas Neue" charset="0"/>
                  <a:cs typeface="Bebas Neue" charset="0"/>
                </a:rPr>
                <a:t>Admin processes</a:t>
              </a:r>
              <a:endParaRPr lang="ru-RU" sz="1800" kern="1200" dirty="0">
                <a:solidFill>
                  <a:srgbClr val="383838"/>
                </a:solidFill>
                <a:latin typeface="Bebas Neue" charset="0"/>
                <a:ea typeface="Bebas Neue" charset="0"/>
                <a:cs typeface="Bebas Neue" charset="0"/>
              </a:endParaRPr>
            </a:p>
          </p:txBody>
        </p:sp>
        <p:sp>
          <p:nvSpPr>
            <p:cNvPr id="15" name="TextBox 14"/>
            <p:cNvSpPr txBox="1"/>
            <p:nvPr/>
          </p:nvSpPr>
          <p:spPr>
            <a:xfrm>
              <a:off x="1068958" y="3492039"/>
              <a:ext cx="2527374" cy="223907"/>
            </a:xfrm>
            <a:prstGeom prst="rect">
              <a:avLst/>
            </a:prstGeom>
            <a:noFill/>
          </p:spPr>
          <p:txBody>
            <a:bodyPr wrap="none" rtlCol="0">
              <a:spAutoFit/>
            </a:bodyPr>
            <a:lstStyle/>
            <a:p>
              <a:pPr defTabSz="914377">
                <a:lnSpc>
                  <a:spcPct val="150000"/>
                </a:lnSpc>
                <a:buClrTx/>
              </a:pPr>
              <a:r>
                <a:rPr lang="en-GB" sz="1000" kern="1200" dirty="0">
                  <a:solidFill>
                    <a:srgbClr val="7B7B7B"/>
                  </a:solidFill>
                  <a:latin typeface="Open Sans" charset="0"/>
                  <a:ea typeface="Open Sans" charset="0"/>
                  <a:cs typeface="Open Sans" charset="0"/>
                </a:rPr>
                <a:t>“Run admin/management tasks as one-off processes”</a:t>
              </a: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180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329290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DevOps</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Paradigma und Einbettung von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Continuous</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Delivery</a:t>
              </a:r>
              <a:endPar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endParaRP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Themenübersicht sowie Klärung von Begriffen die CD und den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DevOps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Bereich erläutern und genau beleuchten.</a:t>
              </a:r>
            </a:p>
          </p:txBody>
        </p:sp>
      </p:grpSp>
      <p:grpSp>
        <p:nvGrpSpPr>
          <p:cNvPr id="281" name="Google Shape;281;p3"/>
          <p:cNvGrpSpPr/>
          <p:nvPr/>
        </p:nvGrpSpPr>
        <p:grpSpPr>
          <a:xfrm>
            <a:off x="7137900" y="3049796"/>
            <a:ext cx="4718742" cy="943255"/>
            <a:chOff x="5353424" y="2287345"/>
            <a:chExt cx="3539056" cy="707441"/>
          </a:xfrm>
        </p:grpSpPr>
        <p:sp>
          <p:nvSpPr>
            <p:cNvPr id="287" name="Google Shape;287;p3"/>
            <p:cNvSpPr txBox="1"/>
            <p:nvPr/>
          </p:nvSpPr>
          <p:spPr>
            <a:xfrm>
              <a:off x="5353424" y="2287345"/>
              <a:ext cx="3402950" cy="43855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83838"/>
                  </a:solidFill>
                  <a:effectLst/>
                  <a:uLnTx/>
                  <a:uFillTx/>
                  <a:latin typeface="Bebas Neue"/>
                  <a:ea typeface="Bebas Neue"/>
                  <a:cs typeface="Bebas Neue"/>
                  <a:sym typeface="Bebas Neue"/>
                </a:rPr>
                <a:t>Continuous Integration, Continuous Delivery, Continuous Deployment</a:t>
              </a: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CI,CD und CD was genau sind die Unterschiede zwischen den einzelnen Elementen und welche Aufgaben haben diese.</a:t>
              </a:r>
            </a:p>
          </p:txBody>
        </p:sp>
      </p:grpSp>
      <p:grpSp>
        <p:nvGrpSpPr>
          <p:cNvPr id="289" name="Google Shape;289;p3"/>
          <p:cNvGrpSpPr/>
          <p:nvPr/>
        </p:nvGrpSpPr>
        <p:grpSpPr>
          <a:xfrm>
            <a:off x="7111368" y="4515889"/>
            <a:ext cx="4731052" cy="1050490"/>
            <a:chOff x="5333527" y="3386918"/>
            <a:chExt cx="3548290" cy="787868"/>
          </a:xfrm>
        </p:grpSpPr>
        <p:sp>
          <p:nvSpPr>
            <p:cNvPr id="295" name="Google Shape;295;p3"/>
            <p:cNvSpPr txBox="1"/>
            <p:nvPr/>
          </p:nvSpPr>
          <p:spPr>
            <a:xfrm>
              <a:off x="5333527" y="3386918"/>
              <a:ext cx="3482056" cy="43855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Geeignete Software Architektur für Automatisierung (12-Factor-Apps)</a:t>
              </a:r>
            </a:p>
          </p:txBody>
        </p:sp>
        <p:sp>
          <p:nvSpPr>
            <p:cNvPr id="296" name="Google Shape;296;p3"/>
            <p:cNvSpPr txBox="1"/>
            <p:nvPr/>
          </p:nvSpPr>
          <p:spPr>
            <a:xfrm>
              <a:off x="5353425" y="3805291"/>
              <a:ext cx="3528392" cy="369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Welche Architekturen sind am geeignetsten um einen Automatisieren Workflow einzubauen und</a:t>
              </a:r>
              <a:r>
                <a:rPr lang="de-DE" sz="867" dirty="0">
                  <a:solidFill>
                    <a:srgbClr val="7F7F7F"/>
                  </a:solidFill>
                  <a:latin typeface="Open Sans"/>
                  <a:ea typeface="Open Sans"/>
                  <a:cs typeface="Open Sans"/>
                  <a:sym typeface="Open Sans"/>
                </a:rPr>
                <a:t> zu betreuen.</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03586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Docker</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Grundlagen und Einführung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DE12BE5-89A2-8E6A-5CDA-3C8AA250BE6F}"/>
              </a:ext>
            </a:extLst>
          </p:cNvPr>
          <p:cNvPicPr>
            <a:picLocks noGrp="1" noChangeAspect="1"/>
          </p:cNvPicPr>
          <p:nvPr>
            <p:ph type="pic" sz="quarter" idx="10"/>
          </p:nvPr>
        </p:nvPicPr>
        <p:blipFill rotWithShape="1">
          <a:blip r:embed="rId3"/>
          <a:srcRect l="3120" t="-10367" r="6085" b="-1808"/>
          <a:stretch/>
        </p:blipFill>
        <p:spPr>
          <a:xfrm>
            <a:off x="4702175" y="0"/>
            <a:ext cx="7489825" cy="6858000"/>
          </a:xfrm>
          <a:solidFill>
            <a:schemeClr val="bg1"/>
          </a:solidFill>
        </p:spPr>
      </p:pic>
    </p:spTree>
    <p:extLst>
      <p:ext uri="{BB962C8B-B14F-4D97-AF65-F5344CB8AC3E}">
        <p14:creationId xmlns:p14="http://schemas.microsoft.com/office/powerpoint/2010/main" val="336267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3"/>
          <a:srcRect l="11318" t="-5680" r="13093" b="-5680"/>
          <a:stretch/>
        </p:blipFill>
        <p:spPr>
          <a:xfrm>
            <a:off x="0" y="0"/>
            <a:ext cx="7603957" cy="6858000"/>
          </a:xfrm>
          <a:solidFill>
            <a:schemeClr val="bg1"/>
          </a:solidFill>
        </p:spPr>
      </p:pic>
      <p:sp>
        <p:nvSpPr>
          <p:cNvPr id="6" name="TextBox 5"/>
          <p:cNvSpPr txBox="1"/>
          <p:nvPr/>
        </p:nvSpPr>
        <p:spPr>
          <a:xfrm>
            <a:off x="7997394" y="2049482"/>
            <a:ext cx="1534394"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a:t>
            </a:r>
          </a:p>
        </p:txBody>
      </p:sp>
      <p:sp>
        <p:nvSpPr>
          <p:cNvPr id="7" name="TextBox 6"/>
          <p:cNvSpPr txBox="1"/>
          <p:nvPr/>
        </p:nvSpPr>
        <p:spPr>
          <a:xfrm>
            <a:off x="7997394" y="2620323"/>
            <a:ext cx="3925099"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ist eine Software, welche die Container-Virtualisierung von Anwendungen ermöglicht. Anwendungen können inklusive ihrer Abhängigkeiten in ein Image gepackt werden. Mittels einer speziellen Engine kann die so verpackte Anwendung dann in einem Docker Container ausgeführt werden.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ist ein beliebtes Open-Source-Tool, das eine portable und konsistente Laufzeitumgebung für Softwareanwendungen bietet.</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7446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Desktop von der Docker Homepage runter laden und installieren. Belehrung der Nutzer Bedingungen für Docker Desktop</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Runterladen &amp; Installieren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Docker Desktop runtergeladen und installiert ist wird die Funktionalität ausgetestet. Dies wird durch die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Getting</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Started</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Anwendung durchgeführt.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Funktionalität Testen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Kennen lernen der wichtigste Funktionen und Werkzeuge die Docker Desktop und Docker kennen lernen.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 Kennen Lernen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44</a:t>
              </a:r>
            </a:p>
          </p:txBody>
        </p:sp>
      </p:grpSp>
    </p:spTree>
    <p:extLst>
      <p:ext uri="{BB962C8B-B14F-4D97-AF65-F5344CB8AC3E}">
        <p14:creationId xmlns:p14="http://schemas.microsoft.com/office/powerpoint/2010/main" val="4138821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45</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786693" y="3075057"/>
            <a:ext cx="106186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run [OPTIONS] IMAGE[:TAG|@DIGEST] [COMMAND] [ARG...]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46</a:t>
              </a:r>
            </a:p>
          </p:txBody>
        </p:sp>
      </p:grpSp>
      <p:sp>
        <p:nvSpPr>
          <p:cNvPr id="7" name="Rectangle 1">
            <a:extLst>
              <a:ext uri="{FF2B5EF4-FFF2-40B4-BE49-F238E27FC236}">
                <a16:creationId xmlns:a16="http://schemas.microsoft.com/office/drawing/2014/main" id="{D65E6C84-07B4-DA2E-61A9-72298FC977DA}"/>
              </a:ext>
            </a:extLst>
          </p:cNvPr>
          <p:cNvSpPr>
            <a:spLocks noChangeArrowheads="1"/>
          </p:cNvSpPr>
          <p:nvPr/>
        </p:nvSpPr>
        <p:spPr bwMode="auto">
          <a:xfrm>
            <a:off x="-49651" y="2204916"/>
            <a:ext cx="65" cy="309049"/>
          </a:xfrm>
          <a:prstGeom prst="rect">
            <a:avLst/>
          </a:prstGeom>
          <a:solidFill>
            <a:srgbClr val="0A12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altLang="de-DE"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cxnSp>
        <p:nvCxnSpPr>
          <p:cNvPr id="8" name="Gerader Verbinder 7">
            <a:extLst>
              <a:ext uri="{FF2B5EF4-FFF2-40B4-BE49-F238E27FC236}">
                <a16:creationId xmlns:a16="http://schemas.microsoft.com/office/drawing/2014/main" id="{F2E93F03-A060-AA1F-A05A-95C885ECD5B2}"/>
              </a:ext>
            </a:extLst>
          </p:cNvPr>
          <p:cNvCxnSpPr>
            <a:cxnSpLocks/>
          </p:cNvCxnSpPr>
          <p:nvPr/>
        </p:nvCxnSpPr>
        <p:spPr>
          <a:xfrm>
            <a:off x="868887" y="3951367"/>
            <a:ext cx="55547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CED6BA6F-7DDB-A55A-68FA-22432051BC2A}"/>
              </a:ext>
            </a:extLst>
          </p:cNvPr>
          <p:cNvCxnSpPr>
            <a:cxnSpLocks/>
          </p:cNvCxnSpPr>
          <p:nvPr/>
        </p:nvCxnSpPr>
        <p:spPr>
          <a:xfrm flipV="1">
            <a:off x="6423650"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02ECF895-B12E-2368-E06B-58203C02E53B}"/>
              </a:ext>
            </a:extLst>
          </p:cNvPr>
          <p:cNvCxnSpPr>
            <a:cxnSpLocks/>
          </p:cNvCxnSpPr>
          <p:nvPr/>
        </p:nvCxnSpPr>
        <p:spPr>
          <a:xfrm flipV="1">
            <a:off x="848249"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F87CF33F-FEFC-9CF9-386B-5F0C50C2C50D}"/>
              </a:ext>
            </a:extLst>
          </p:cNvPr>
          <p:cNvSpPr txBox="1"/>
          <p:nvPr/>
        </p:nvSpPr>
        <p:spPr>
          <a:xfrm>
            <a:off x="1094692" y="4228324"/>
            <a:ext cx="18565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Grund Befehl Docker</a:t>
            </a:r>
          </a:p>
        </p:txBody>
      </p:sp>
      <p:cxnSp>
        <p:nvCxnSpPr>
          <p:cNvPr id="12" name="Gerader Verbinder 11">
            <a:extLst>
              <a:ext uri="{FF2B5EF4-FFF2-40B4-BE49-F238E27FC236}">
                <a16:creationId xmlns:a16="http://schemas.microsoft.com/office/drawing/2014/main" id="{CB900A97-311F-97B8-A952-4B711194805B}"/>
              </a:ext>
            </a:extLst>
          </p:cNvPr>
          <p:cNvCxnSpPr>
            <a:cxnSpLocks/>
          </p:cNvCxnSpPr>
          <p:nvPr/>
        </p:nvCxnSpPr>
        <p:spPr>
          <a:xfrm flipV="1">
            <a:off x="1310965" y="395593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85080FE-9BF3-C5F4-7871-589992745E70}"/>
              </a:ext>
            </a:extLst>
          </p:cNvPr>
          <p:cNvCxnSpPr>
            <a:cxnSpLocks/>
          </p:cNvCxnSpPr>
          <p:nvPr/>
        </p:nvCxnSpPr>
        <p:spPr>
          <a:xfrm>
            <a:off x="6474587" y="2833537"/>
            <a:ext cx="153572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9C147B9-C7AB-022C-AE10-B05334DE1CA4}"/>
              </a:ext>
            </a:extLst>
          </p:cNvPr>
          <p:cNvCxnSpPr>
            <a:cxnSpLocks/>
          </p:cNvCxnSpPr>
          <p:nvPr/>
        </p:nvCxnSpPr>
        <p:spPr>
          <a:xfrm flipV="1">
            <a:off x="6482359" y="280266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015F85B-AC50-ECB8-E2DB-DF1B5C6B04C4}"/>
              </a:ext>
            </a:extLst>
          </p:cNvPr>
          <p:cNvCxnSpPr>
            <a:cxnSpLocks/>
          </p:cNvCxnSpPr>
          <p:nvPr/>
        </p:nvCxnSpPr>
        <p:spPr>
          <a:xfrm flipV="1">
            <a:off x="8016703" y="280731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373209D-1C67-7C22-7749-AE2FC18A7CFF}"/>
              </a:ext>
            </a:extLst>
          </p:cNvPr>
          <p:cNvCxnSpPr>
            <a:cxnSpLocks/>
          </p:cNvCxnSpPr>
          <p:nvPr/>
        </p:nvCxnSpPr>
        <p:spPr>
          <a:xfrm flipV="1">
            <a:off x="8062719" y="3980234"/>
            <a:ext cx="3151625" cy="247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63BC38C-A76A-AAC4-DF2A-A4BF2D9E2394}"/>
              </a:ext>
            </a:extLst>
          </p:cNvPr>
          <p:cNvCxnSpPr>
            <a:cxnSpLocks/>
          </p:cNvCxnSpPr>
          <p:nvPr/>
        </p:nvCxnSpPr>
        <p:spPr>
          <a:xfrm flipV="1">
            <a:off x="8095316" y="375207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00C38D7-A030-7994-992A-A202EF418D08}"/>
              </a:ext>
            </a:extLst>
          </p:cNvPr>
          <p:cNvCxnSpPr>
            <a:cxnSpLocks/>
          </p:cNvCxnSpPr>
          <p:nvPr/>
        </p:nvCxnSpPr>
        <p:spPr>
          <a:xfrm flipV="1">
            <a:off x="11214344" y="37326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970AB6B2-D21D-5583-DC46-2CFECFD816A0}"/>
              </a:ext>
            </a:extLst>
          </p:cNvPr>
          <p:cNvSpPr txBox="1"/>
          <p:nvPr/>
        </p:nvSpPr>
        <p:spPr>
          <a:xfrm>
            <a:off x="8144399" y="4281423"/>
            <a:ext cx="31983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Erweiterungen und </a:t>
            </a:r>
            <a:r>
              <a:rPr kumimoji="0" lang="de-DE" sz="1400" b="0" i="0" u="none" strike="noStrike" kern="0" cap="none" spc="0" normalizeH="0" baseline="0" noProof="0" dirty="0" err="1">
                <a:ln>
                  <a:noFill/>
                </a:ln>
                <a:solidFill>
                  <a:srgbClr val="000000"/>
                </a:solidFill>
                <a:effectLst/>
                <a:uLnTx/>
                <a:uFillTx/>
                <a:latin typeface="Arial"/>
                <a:cs typeface="Arial"/>
                <a:sym typeface="Arial"/>
              </a:rPr>
              <a:t>Parameterisierung</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 name="Gerader Verbinder 23">
            <a:extLst>
              <a:ext uri="{FF2B5EF4-FFF2-40B4-BE49-F238E27FC236}">
                <a16:creationId xmlns:a16="http://schemas.microsoft.com/office/drawing/2014/main" id="{63876198-95C0-FD18-1FFC-960741196D0F}"/>
              </a:ext>
            </a:extLst>
          </p:cNvPr>
          <p:cNvCxnSpPr>
            <a:cxnSpLocks/>
          </p:cNvCxnSpPr>
          <p:nvPr/>
        </p:nvCxnSpPr>
        <p:spPr>
          <a:xfrm flipV="1">
            <a:off x="8360672" y="400903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5EC27D-D2B4-325C-F6F6-10379D284E9F}"/>
              </a:ext>
            </a:extLst>
          </p:cNvPr>
          <p:cNvCxnSpPr>
            <a:cxnSpLocks/>
          </p:cNvCxnSpPr>
          <p:nvPr/>
        </p:nvCxnSpPr>
        <p:spPr>
          <a:xfrm flipV="1">
            <a:off x="7814449" y="25611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B224808D-B82B-AF8D-3BDE-9990B0AFA7E0}"/>
              </a:ext>
            </a:extLst>
          </p:cNvPr>
          <p:cNvSpPr txBox="1"/>
          <p:nvPr/>
        </p:nvSpPr>
        <p:spPr>
          <a:xfrm>
            <a:off x="6592934" y="2204805"/>
            <a:ext cx="1417376"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Image Identifier</a:t>
            </a:r>
          </a:p>
        </p:txBody>
      </p:sp>
    </p:spTree>
    <p:extLst>
      <p:ext uri="{BB962C8B-B14F-4D97-AF65-F5344CB8AC3E}">
        <p14:creationId xmlns:p14="http://schemas.microsoft.com/office/powerpoint/2010/main" val="898659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03586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Docker</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Motivation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DE12BE5-89A2-8E6A-5CDA-3C8AA250BE6F}"/>
              </a:ext>
            </a:extLst>
          </p:cNvPr>
          <p:cNvPicPr>
            <a:picLocks noGrp="1" noChangeAspect="1"/>
          </p:cNvPicPr>
          <p:nvPr>
            <p:ph type="pic" sz="quarter" idx="10"/>
          </p:nvPr>
        </p:nvPicPr>
        <p:blipFill rotWithShape="1">
          <a:blip r:embed="rId3"/>
          <a:srcRect l="3120" t="-10367" r="6085" b="-1808"/>
          <a:stretch/>
        </p:blipFill>
        <p:spPr>
          <a:xfrm>
            <a:off x="4702175" y="0"/>
            <a:ext cx="7489825" cy="6858000"/>
          </a:xfrm>
          <a:solidFill>
            <a:schemeClr val="bg1"/>
          </a:solidFill>
        </p:spPr>
      </p:pic>
    </p:spTree>
    <p:extLst>
      <p:ext uri="{BB962C8B-B14F-4D97-AF65-F5344CB8AC3E}">
        <p14:creationId xmlns:p14="http://schemas.microsoft.com/office/powerpoint/2010/main" val="1086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9493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werden zur Entwicklung von Software benutzt. Es ist mit Containern möglich ganze Software Projekte und oder Infrastrukturen lokal zu starten und daran zu entwickeln.  Dies ist ein großer Vorteil bezüglich Geschwindigkeit und Sicherheit.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2357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Bereitstellung</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Sie erlauben ein genaues Abbild der gesamten Entwicklungsumgebung mit allen Abhängigkeiten. Somit ist es möglich einen Container in einer anderen Umgebung zu starten ohne das sich der Container vom lokalem System unterscheidet.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263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01E72A9-2542-F4E1-21DB-917D71997055}"/>
              </a:ext>
            </a:extLst>
          </p:cNvPr>
          <p:cNvPicPr>
            <a:picLocks noChangeAspect="1"/>
          </p:cNvPicPr>
          <p:nvPr/>
        </p:nvPicPr>
        <p:blipFill>
          <a:blip r:embed="rId2"/>
          <a:stretch>
            <a:fillRect/>
          </a:stretch>
        </p:blipFill>
        <p:spPr>
          <a:xfrm>
            <a:off x="643467" y="753850"/>
            <a:ext cx="10905066" cy="5350298"/>
          </a:xfrm>
          <a:prstGeom prst="rect">
            <a:avLst/>
          </a:prstGeom>
        </p:spPr>
      </p:pic>
    </p:spTree>
    <p:extLst>
      <p:ext uri="{BB962C8B-B14F-4D97-AF65-F5344CB8AC3E}">
        <p14:creationId xmlns:p14="http://schemas.microsoft.com/office/powerpoint/2010/main" val="227267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6"/>
            <a:ext cx="4718744" cy="884999"/>
            <a:chOff x="755575" y="1222961"/>
            <a:chExt cx="3539058" cy="663749"/>
          </a:xfrm>
        </p:grpSpPr>
        <p:sp>
          <p:nvSpPr>
            <p:cNvPr id="243" name="Google Shape;243;p2"/>
            <p:cNvSpPr txBox="1"/>
            <p:nvPr/>
          </p:nvSpPr>
          <p:spPr>
            <a:xfrm>
              <a:off x="755575" y="1222961"/>
              <a:ext cx="2277530"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Docker</a:t>
              </a: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Kurzvorstellung Docker sowie die richtige Einrichtung und Bereitstellung. Sowie das Austesten einfacher Befehle und Anwendungen.</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4" y="4188707"/>
            <a:ext cx="4718744" cy="884999"/>
            <a:chOff x="786135" y="2331037"/>
            <a:chExt cx="3539058" cy="663749"/>
          </a:xfrm>
        </p:grpSpPr>
        <p:sp>
          <p:nvSpPr>
            <p:cNvPr id="251" name="Google Shape;251;p2"/>
            <p:cNvSpPr txBox="1"/>
            <p:nvPr/>
          </p:nvSpPr>
          <p:spPr>
            <a:xfrm>
              <a:off x="786135" y="2331037"/>
              <a:ext cx="2695876"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i="0" u="none" strike="noStrike" cap="none" dirty="0">
                  <a:solidFill>
                    <a:srgbClr val="383838"/>
                  </a:solidFill>
                  <a:latin typeface="Bebas Neue"/>
                  <a:ea typeface="Bebas Neue"/>
                  <a:cs typeface="Bebas Neue"/>
                  <a:sym typeface="Bebas Neue"/>
                </a:rPr>
                <a:t>CI </a:t>
              </a:r>
              <a:r>
                <a:rPr lang="fr-FR" sz="1600" b="0" i="0" u="none" strike="noStrike" cap="none" dirty="0" err="1">
                  <a:solidFill>
                    <a:srgbClr val="383838"/>
                  </a:solidFill>
                  <a:latin typeface="Bebas Neue"/>
                  <a:ea typeface="Bebas Neue"/>
                  <a:cs typeface="Bebas Neue"/>
                  <a:sym typeface="Bebas Neue"/>
                </a:rPr>
                <a:t>Anbieter</a:t>
              </a:r>
              <a:r>
                <a:rPr lang="fr-FR" sz="1600" b="0" i="0" u="none" strike="noStrike" cap="none" dirty="0">
                  <a:solidFill>
                    <a:srgbClr val="383838"/>
                  </a:solidFill>
                  <a:latin typeface="Bebas Neue"/>
                  <a:ea typeface="Bebas Neue"/>
                  <a:cs typeface="Bebas Neue"/>
                  <a:sym typeface="Bebas Neue"/>
                </a:rPr>
                <a:t> (</a:t>
              </a:r>
              <a:r>
                <a:rPr lang="fr-FR" sz="1600" b="0" i="0" u="none" strike="noStrike" cap="none" dirty="0" err="1">
                  <a:solidFill>
                    <a:srgbClr val="383838"/>
                  </a:solidFill>
                  <a:latin typeface="Bebas Neue"/>
                  <a:ea typeface="Bebas Neue"/>
                  <a:cs typeface="Bebas Neue"/>
                  <a:sym typeface="Bebas Neue"/>
                </a:rPr>
                <a:t>Gitlab</a:t>
              </a:r>
              <a:r>
                <a:rPr lang="fr-FR" sz="1600" b="0" i="0" u="none" strike="noStrike" cap="none" dirty="0">
                  <a:solidFill>
                    <a:srgbClr val="383838"/>
                  </a:solidFill>
                  <a:latin typeface="Bebas Neue"/>
                  <a:ea typeface="Bebas Neue"/>
                  <a:cs typeface="Bebas Neue"/>
                  <a:sym typeface="Bebas Neue"/>
                </a:rPr>
                <a:t>, Circle, Drone, Travis, etc.)</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Welche Anbieter bestehen für CI. Vorstellung von Vor- und Nachteilen von diesen Anbietern sowie deren spezieller Einsatz.</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027481"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a:t>
              </a:r>
              <a:r>
                <a:rPr lang="de-DE" sz="1600" b="0" i="0" u="none" strike="noStrike" cap="none" dirty="0" err="1">
                  <a:solidFill>
                    <a:srgbClr val="383838"/>
                  </a:solidFill>
                  <a:latin typeface="Bebas Neue"/>
                  <a:ea typeface="Bebas Neue"/>
                  <a:cs typeface="Bebas Neue"/>
                  <a:sym typeface="Bebas Neue"/>
                </a:rPr>
                <a:t>Kubernetes</a:t>
              </a:r>
              <a:r>
                <a:rPr lang="de-DE" sz="1600" b="0" i="0" u="none" strike="noStrike" cap="none" dirty="0">
                  <a:solidFill>
                    <a:srgbClr val="383838"/>
                  </a:solidFill>
                  <a:latin typeface="Bebas Neue"/>
                  <a:ea typeface="Bebas Neue"/>
                  <a:cs typeface="Bebas Neue"/>
                  <a:sym typeface="Bebas Neue"/>
                </a:rPr>
                <a:t>)</a:t>
              </a: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Vorstellung von </a:t>
              </a:r>
              <a:r>
                <a:rPr lang="de-DE" sz="867" dirty="0" err="1">
                  <a:solidFill>
                    <a:srgbClr val="7F7F7F"/>
                  </a:solidFill>
                  <a:latin typeface="Open Sans"/>
                  <a:ea typeface="Open Sans"/>
                  <a:cs typeface="Open Sans"/>
                  <a:sym typeface="Open Sans"/>
                </a:rPr>
                <a:t>Kubernetes</a:t>
              </a:r>
              <a:r>
                <a:rPr lang="de-DE" sz="867" dirty="0">
                  <a:solidFill>
                    <a:srgbClr val="7F7F7F"/>
                  </a:solidFill>
                  <a:latin typeface="Open Sans"/>
                  <a:ea typeface="Open Sans"/>
                  <a:cs typeface="Open Sans"/>
                  <a:sym typeface="Open Sans"/>
                </a:rPr>
                <a:t> und welche Vorteile es zu Docker als Erweiterung für die Bereitstellung von Anwendungen bietet.</a:t>
              </a:r>
              <a:endParaRPr lang="de-DE" sz="867" b="0" i="0" u="none" strike="noStrike" cap="none" dirty="0">
                <a:solidFill>
                  <a:srgbClr val="7F7F7F"/>
                </a:solidFill>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extLst>
      <p:ext uri="{BB962C8B-B14F-4D97-AF65-F5344CB8AC3E}">
        <p14:creationId xmlns:p14="http://schemas.microsoft.com/office/powerpoint/2010/main" val="30773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574470"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Kubernetes</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Architektur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37524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4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naged Kubernetes von Medialine (2022)">
            <a:extLst>
              <a:ext uri="{FF2B5EF4-FFF2-40B4-BE49-F238E27FC236}">
                <a16:creationId xmlns:a16="http://schemas.microsoft.com/office/drawing/2014/main" id="{3D9970DE-05C8-B7EA-9B58-725E89FC3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0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577118" y="4267037"/>
              <a:ext cx="1186865"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One pod one Container</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309146" y="4267037"/>
              <a:ext cx="1278235"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One pod multi Container</a:t>
              </a:r>
            </a:p>
          </p:txBody>
        </p:sp>
      </p:grpSp>
      <p:sp>
        <p:nvSpPr>
          <p:cNvPr id="11" name="TextBox 10"/>
          <p:cNvSpPr txBox="1"/>
          <p:nvPr/>
        </p:nvSpPr>
        <p:spPr>
          <a:xfrm>
            <a:off x="335360" y="1948466"/>
            <a:ext cx="3124573"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Die  </a:t>
            </a:r>
            <a:r>
              <a:rPr kumimoji="0" lang="de-DE" sz="24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verwendung</a:t>
            </a: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von Pods im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Produktiv betrieb</a:t>
            </a: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147179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One pod one Container</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3" name="TextBox 12"/>
            <p:cNvSpPr txBox="1"/>
            <p:nvPr/>
          </p:nvSpPr>
          <p:spPr>
            <a:xfrm>
              <a:off x="262185" y="2577973"/>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"Ein-Container-per-Pod"-Modell ist der häufigste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-Anwendungsfall. In diesem Fall kannst du dir einen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einen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Pod als einen Behälter vorstellen, der einen einzelnen Container enthält.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9" name="Группа 18"/>
          <p:cNvGrpSpPr/>
          <p:nvPr/>
        </p:nvGrpSpPr>
        <p:grpSpPr>
          <a:xfrm>
            <a:off x="335360" y="4284803"/>
            <a:ext cx="3168352" cy="2064850"/>
            <a:chOff x="251520" y="3213599"/>
            <a:chExt cx="2376264" cy="1548636"/>
          </a:xfrm>
        </p:grpSpPr>
        <p:sp>
          <p:nvSpPr>
            <p:cNvPr id="14" name="TextBox 13"/>
            <p:cNvSpPr txBox="1"/>
            <p:nvPr/>
          </p:nvSpPr>
          <p:spPr>
            <a:xfrm>
              <a:off x="251520" y="3213599"/>
              <a:ext cx="158721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One pod multi Container</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262185" y="3507854"/>
              <a:ext cx="2365599" cy="12543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eine Softwareanwendung aus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co-lokaliserten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Containern besteht, die sich gemeinsame Ressourcen teilen und stark voneinander abhängen, kann ein Pod die Container verkapseln. Diese Container bilden eine einzelne zusammenhängende Serviceeinheit, z. B. ein Container, der Daten in einem gemeinsam genutzten Volume öffentlich verfügbar macht, während ein separater Sidecar-Container die Daten aktualisiert.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1026" name="Picture 2" descr="One Pot Pasta: Senegal - Kitchwitch">
            <a:extLst>
              <a:ext uri="{FF2B5EF4-FFF2-40B4-BE49-F238E27FC236}">
                <a16:creationId xmlns:a16="http://schemas.microsoft.com/office/drawing/2014/main" id="{6F219B58-EE1C-3788-DE17-D439B300054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5004" t="325" r="27159" b="3988"/>
          <a:stretch/>
        </p:blipFill>
        <p:spPr bwMode="auto">
          <a:xfrm>
            <a:off x="3792538"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würzbox | One Pot | Camping Küche">
            <a:extLst>
              <a:ext uri="{FF2B5EF4-FFF2-40B4-BE49-F238E27FC236}">
                <a16:creationId xmlns:a16="http://schemas.microsoft.com/office/drawing/2014/main" id="{EB5D501A-4254-D13C-4FAD-4608167EDF2A}"/>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30356" r="13400"/>
          <a:stretch/>
        </p:blipFill>
        <p:spPr bwMode="auto">
          <a:xfrm>
            <a:off x="7535863"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37" name="Freeform: Shape 1036">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030" name="Picture 6">
            <a:extLst>
              <a:ext uri="{FF2B5EF4-FFF2-40B4-BE49-F238E27FC236}">
                <a16:creationId xmlns:a16="http://schemas.microsoft.com/office/drawing/2014/main" id="{45BB6798-4F1B-425D-42C1-8C65BA5AE6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7826" y="1201003"/>
            <a:ext cx="3876791" cy="41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5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574470"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Kubernetes</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Networking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237691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D9541A4-40A2-ECF4-F7AA-6CE5F6F59B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3885" y="643466"/>
            <a:ext cx="76842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23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depicts a Kubernetes Load Balancer diagram of application clients (end users) implementing load balancers for balanced Kubernetes clusters.">
            <a:extLst>
              <a:ext uri="{FF2B5EF4-FFF2-40B4-BE49-F238E27FC236}">
                <a16:creationId xmlns:a16="http://schemas.microsoft.com/office/drawing/2014/main" id="{3C0C2CC1-DB9F-D5DA-0795-B99C52F2A2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83883"/>
            <a:ext cx="10905066" cy="38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97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Docker : Kubernetes Service Account, RBAC, IAM - 2021">
            <a:extLst>
              <a:ext uri="{FF2B5EF4-FFF2-40B4-BE49-F238E27FC236}">
                <a16:creationId xmlns:a16="http://schemas.microsoft.com/office/drawing/2014/main" id="{2B95F49B-DE94-0350-E407-A0DEE64C12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99628" y="643466"/>
            <a:ext cx="819274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06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1AA776-8BAB-50FA-84F5-114CD6BEBE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1392" y="643466"/>
            <a:ext cx="1012921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52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329290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Einfache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Yaml</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Konfiguration</a:t>
              </a: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genau ist YAML und wieso benutzen alle YAML zum konfigurieren. Entwicklung eigener Konfigurationen.</a:t>
              </a:r>
            </a:p>
          </p:txBody>
        </p:sp>
      </p:grpSp>
      <p:grpSp>
        <p:nvGrpSpPr>
          <p:cNvPr id="281" name="Google Shape;281;p3"/>
          <p:cNvGrpSpPr/>
          <p:nvPr/>
        </p:nvGrpSpPr>
        <p:grpSpPr>
          <a:xfrm>
            <a:off x="7137900" y="3049796"/>
            <a:ext cx="4718742" cy="943255"/>
            <a:chOff x="5353424" y="2287345"/>
            <a:chExt cx="3539056" cy="707441"/>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83838"/>
                  </a:solidFill>
                  <a:effectLst/>
                  <a:uLnTx/>
                  <a:uFillTx/>
                  <a:latin typeface="Bebas Neue"/>
                  <a:ea typeface="Bebas Neue"/>
                  <a:cs typeface="Bebas Neue"/>
                  <a:sym typeface="Bebas Neue"/>
                </a:rPr>
                <a:t>Stages, Jobs</a:t>
              </a: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Begriffsklärung und durch Beispiele unterstütze Erläuterung was genau Stages und Jobs sind.</a:t>
              </a:r>
            </a:p>
          </p:txBody>
        </p:sp>
      </p:grpSp>
      <p:grpSp>
        <p:nvGrpSpPr>
          <p:cNvPr id="289" name="Google Shape;289;p3"/>
          <p:cNvGrpSpPr/>
          <p:nvPr/>
        </p:nvGrpSpPr>
        <p:grpSpPr>
          <a:xfrm>
            <a:off x="7111369" y="4515886"/>
            <a:ext cx="4745275" cy="754415"/>
            <a:chOff x="5333527" y="3386918"/>
            <a:chExt cx="3558957" cy="565812"/>
          </a:xfrm>
        </p:grpSpPr>
        <p:sp>
          <p:nvSpPr>
            <p:cNvPr id="295" name="Google Shape;295;p3"/>
            <p:cNvSpPr txBox="1"/>
            <p:nvPr/>
          </p:nvSpPr>
          <p:spPr>
            <a:xfrm>
              <a:off x="5333527" y="3386918"/>
              <a:ext cx="3482056" cy="2538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Runner</a:t>
              </a:r>
            </a:p>
          </p:txBody>
        </p:sp>
        <p:sp>
          <p:nvSpPr>
            <p:cNvPr id="296" name="Google Shape;296;p3"/>
            <p:cNvSpPr txBox="1"/>
            <p:nvPr/>
          </p:nvSpPr>
          <p:spPr>
            <a:xfrm>
              <a:off x="5364092" y="3733373"/>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Einrichtung von Runnern auf Plattformen und wie genau diese eingesetzt werden.</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6</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extLst>
      <p:ext uri="{BB962C8B-B14F-4D97-AF65-F5344CB8AC3E}">
        <p14:creationId xmlns:p14="http://schemas.microsoft.com/office/powerpoint/2010/main" val="18301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1553630"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CI Anbieter </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solidFill>
                <a:latin typeface="Open Sans" charset="0"/>
                <a:ea typeface="Open Sans" charset="0"/>
                <a:cs typeface="Open Sans" charset="0"/>
              </a:rPr>
              <a:t>Gitlab</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377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rotWithShape="1">
          <a:blip r:embed="rId3"/>
          <a:srcRect l="-1314" t="11904" r="3146" b="11904"/>
          <a:stretch/>
        </p:blipFill>
        <p:spPr>
          <a:xfrm>
            <a:off x="269507" y="0"/>
            <a:ext cx="11922493" cy="6858000"/>
          </a:xfrm>
          <a:solidFill>
            <a:schemeClr val="bg1"/>
          </a:solidFill>
        </p:spPr>
      </p:pic>
      <p:grpSp>
        <p:nvGrpSpPr>
          <p:cNvPr id="2" name="Группа 1"/>
          <p:cNvGrpSpPr/>
          <p:nvPr/>
        </p:nvGrpSpPr>
        <p:grpSpPr>
          <a:xfrm>
            <a:off x="429145" y="4275433"/>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46190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GitLab</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„GitLab Inc. is an open-core company that operates GitLab, a DevOps software package that combines the ability to develop, secure, and operate software in a single application. The open source software project was created by Ukrainian developer Dmitriy </a:t>
              </a:r>
              <a:r>
                <a:rPr kumimoji="0" lang="en-GB"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Zaporozhets</a:t>
              </a:r>
              <a:r>
                <a:rPr kumimoji="0" lang="en-GB"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and Dutch developer </a:t>
              </a:r>
              <a:r>
                <a:rPr kumimoji="0" lang="en-GB"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Sytse</a:t>
              </a:r>
              <a:r>
                <a:rPr kumimoji="0" lang="en-GB"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a:t>
              </a:r>
              <a:r>
                <a:rPr kumimoji="0" lang="en-GB"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Sijbrandij</a:t>
              </a:r>
              <a:r>
                <a:rPr kumimoji="0" lang="en-GB"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150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56D5D9A-DC5B-18A3-3040-FE9DDFCB43E7}"/>
              </a:ext>
            </a:extLst>
          </p:cNvPr>
          <p:cNvPicPr>
            <a:picLocks noChangeAspect="1"/>
          </p:cNvPicPr>
          <p:nvPr/>
        </p:nvPicPr>
        <p:blipFill>
          <a:blip r:embed="rId2"/>
          <a:stretch>
            <a:fillRect/>
          </a:stretch>
        </p:blipFill>
        <p:spPr>
          <a:xfrm>
            <a:off x="849300" y="942372"/>
            <a:ext cx="10470010" cy="4973255"/>
          </a:xfrm>
          <a:prstGeom prst="rect">
            <a:avLst/>
          </a:prstGeom>
        </p:spPr>
      </p:pic>
      <p:grpSp>
        <p:nvGrpSpPr>
          <p:cNvPr id="5" name="Группа 31">
            <a:extLst>
              <a:ext uri="{FF2B5EF4-FFF2-40B4-BE49-F238E27FC236}">
                <a16:creationId xmlns:a16="http://schemas.microsoft.com/office/drawing/2014/main" id="{4C03FF6F-E5BD-B465-8E87-17E9521C8A98}"/>
              </a:ext>
            </a:extLst>
          </p:cNvPr>
          <p:cNvGrpSpPr/>
          <p:nvPr/>
        </p:nvGrpSpPr>
        <p:grpSpPr>
          <a:xfrm>
            <a:off x="11319310" y="359343"/>
            <a:ext cx="603183" cy="603183"/>
            <a:chOff x="8489482" y="269507"/>
            <a:chExt cx="452387" cy="452387"/>
          </a:xfrm>
        </p:grpSpPr>
        <p:sp>
          <p:nvSpPr>
            <p:cNvPr id="6" name="Овал 32">
              <a:extLst>
                <a:ext uri="{FF2B5EF4-FFF2-40B4-BE49-F238E27FC236}">
                  <a16:creationId xmlns:a16="http://schemas.microsoft.com/office/drawing/2014/main" id="{90BD11E4-1440-5F1D-3B9A-A6A7681DBED6}"/>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7" name="TextBox 33">
              <a:extLst>
                <a:ext uri="{FF2B5EF4-FFF2-40B4-BE49-F238E27FC236}">
                  <a16:creationId xmlns:a16="http://schemas.microsoft.com/office/drawing/2014/main" id="{5DE5D706-7808-E037-FA26-9AAF398F6A51}"/>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16881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65C24B2-030B-C124-463C-7C13C2A6CD18}"/>
              </a:ext>
            </a:extLst>
          </p:cNvPr>
          <p:cNvPicPr>
            <a:picLocks noChangeAspect="1"/>
          </p:cNvPicPr>
          <p:nvPr/>
        </p:nvPicPr>
        <p:blipFill>
          <a:blip r:embed="rId2"/>
          <a:stretch>
            <a:fillRect/>
          </a:stretch>
        </p:blipFill>
        <p:spPr>
          <a:xfrm>
            <a:off x="1256854" y="924742"/>
            <a:ext cx="9678291" cy="5008515"/>
          </a:xfrm>
          <a:prstGeom prst="rect">
            <a:avLst/>
          </a:prstGeom>
        </p:spPr>
      </p:pic>
      <p:grpSp>
        <p:nvGrpSpPr>
          <p:cNvPr id="5" name="Группа 31">
            <a:extLst>
              <a:ext uri="{FF2B5EF4-FFF2-40B4-BE49-F238E27FC236}">
                <a16:creationId xmlns:a16="http://schemas.microsoft.com/office/drawing/2014/main" id="{9C24D276-C4CB-B5C2-C597-458130FD914B}"/>
              </a:ext>
            </a:extLst>
          </p:cNvPr>
          <p:cNvGrpSpPr/>
          <p:nvPr/>
        </p:nvGrpSpPr>
        <p:grpSpPr>
          <a:xfrm>
            <a:off x="11319310" y="359343"/>
            <a:ext cx="603183" cy="603183"/>
            <a:chOff x="8489482" y="269507"/>
            <a:chExt cx="452387" cy="452387"/>
          </a:xfrm>
        </p:grpSpPr>
        <p:sp>
          <p:nvSpPr>
            <p:cNvPr id="6" name="Овал 32">
              <a:extLst>
                <a:ext uri="{FF2B5EF4-FFF2-40B4-BE49-F238E27FC236}">
                  <a16:creationId xmlns:a16="http://schemas.microsoft.com/office/drawing/2014/main" id="{C9339512-BA71-B68A-5ACD-FDB419CBD67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7" name="TextBox 33">
              <a:extLst>
                <a:ext uri="{FF2B5EF4-FFF2-40B4-BE49-F238E27FC236}">
                  <a16:creationId xmlns:a16="http://schemas.microsoft.com/office/drawing/2014/main" id="{5A27C6DE-24C0-B0D0-3C99-AD38C6569457}"/>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835744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a:extLst>
              <a:ext uri="{FF2B5EF4-FFF2-40B4-BE49-F238E27FC236}">
                <a16:creationId xmlns:a16="http://schemas.microsoft.com/office/drawing/2014/main" id="{49D21A4A-E4A0-B443-7E58-1D11409D4D05}"/>
              </a:ext>
            </a:extLst>
          </p:cNvPr>
          <p:cNvPicPr>
            <a:picLocks noChangeAspect="1"/>
          </p:cNvPicPr>
          <p:nvPr/>
        </p:nvPicPr>
        <p:blipFill rotWithShape="1">
          <a:blip r:embed="rId2"/>
          <a:srcRect t="899"/>
          <a:stretch/>
        </p:blipFill>
        <p:spPr>
          <a:xfrm>
            <a:off x="20" y="1282"/>
            <a:ext cx="12191980" cy="6856718"/>
          </a:xfrm>
          <a:prstGeom prst="rect">
            <a:avLst/>
          </a:prstGeom>
        </p:spPr>
      </p:pic>
    </p:spTree>
    <p:extLst>
      <p:ext uri="{BB962C8B-B14F-4D97-AF65-F5344CB8AC3E}">
        <p14:creationId xmlns:p14="http://schemas.microsoft.com/office/powerpoint/2010/main" val="1217953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518191" y="761107"/>
            <a:ext cx="1289135"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Vorteile</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Von </a:t>
            </a:r>
            <a:r>
              <a:rPr lang="de-DE" sz="933" kern="1200" dirty="0" err="1">
                <a:solidFill>
                  <a:srgbClr val="FFFFFF">
                    <a:lumMod val="50000"/>
                  </a:srgbClr>
                </a:solidFill>
                <a:latin typeface="Open Sans" charset="0"/>
                <a:ea typeface="Open Sans" charset="0"/>
                <a:cs typeface="Open Sans" charset="0"/>
              </a:rPr>
              <a:t>GitLab</a:t>
            </a:r>
            <a:r>
              <a:rPr lang="de-DE" sz="933" kern="1200" dirty="0">
                <a:solidFill>
                  <a:srgbClr val="FFFFFF">
                    <a:lumMod val="50000"/>
                  </a:srgbClr>
                </a:solidFill>
                <a:latin typeface="Open Sans" charset="0"/>
                <a:ea typeface="Open Sans" charset="0"/>
                <a:cs typeface="Open Sans" charset="0"/>
              </a:rPr>
              <a:t> als CD/CI Plattform</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82017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Ci</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/CD Tools</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CI/CD-Tools sind bereits kostenfrei integriert</a:t>
              </a:r>
            </a:p>
          </p:txBody>
        </p:sp>
      </p:grpSp>
      <p:grpSp>
        <p:nvGrpSpPr>
          <p:cNvPr id="46" name="Группа 45"/>
          <p:cNvGrpSpPr/>
          <p:nvPr/>
        </p:nvGrpSpPr>
        <p:grpSpPr>
          <a:xfrm>
            <a:off x="8493881" y="4337343"/>
            <a:ext cx="2370784" cy="663568"/>
            <a:chOff x="6370411" y="3253006"/>
            <a:chExt cx="1778088" cy="497676"/>
          </a:xfrm>
        </p:grpSpPr>
        <p:sp>
          <p:nvSpPr>
            <p:cNvPr id="26" name="TextBox 25"/>
            <p:cNvSpPr txBox="1"/>
            <p:nvPr/>
          </p:nvSpPr>
          <p:spPr>
            <a:xfrm>
              <a:off x="6370411" y="3253006"/>
              <a:ext cx="859851"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Self-</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HOsted</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selbstorganisiertes Hosting möglich</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1484656" y="2090388"/>
              <a:ext cx="1505461"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Unlimeted</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Repositorys</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unbegrenzte Anzahl privater und öffentlicher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Repositories</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04671" y="3266528"/>
              <a:ext cx="745637"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Statistics</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zahlreiche Statistiken zu Projekten abrufbar</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3194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ircleCI now offers the most generous free plan anywhere | CircleCI">
            <a:extLst>
              <a:ext uri="{FF2B5EF4-FFF2-40B4-BE49-F238E27FC236}">
                <a16:creationId xmlns:a16="http://schemas.microsoft.com/office/drawing/2014/main" id="{1F7F00E6-3BA9-5203-0D55-2D5F0C689710}"/>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CA6125A-A609-4F3C-58C3-5B2EC35B6BAA}"/>
              </a:ext>
            </a:extLst>
          </p:cNvPr>
          <p:cNvPicPr>
            <a:picLocks noGrp="1" noChangeAspect="1" noChangeArrowheads="1"/>
          </p:cNvPicPr>
          <p:nvPr>
            <p:ph type="pic" sz="quarter" idx="11"/>
          </p:nvPr>
        </p:nvPicPr>
        <p:blipFill>
          <a:blip r:embed="rId4">
            <a:extLst>
              <a:ext uri="{28A0092B-C50C-407E-A947-70E740481C1C}">
                <a14:useLocalDpi xmlns:a14="http://schemas.microsoft.com/office/drawing/2010/main" val="0"/>
              </a:ext>
            </a:extLst>
          </a:blip>
          <a:srcRect t="9154" b="91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6384032" y="548681"/>
            <a:ext cx="5274707" cy="1990588"/>
            <a:chOff x="4788024" y="411510"/>
            <a:chExt cx="3956030" cy="1492941"/>
          </a:xfrm>
        </p:grpSpPr>
        <p:sp>
          <p:nvSpPr>
            <p:cNvPr id="13" name="TextBox 12"/>
            <p:cNvSpPr txBox="1"/>
            <p:nvPr/>
          </p:nvSpPr>
          <p:spPr>
            <a:xfrm>
              <a:off x="4788024" y="818577"/>
              <a:ext cx="3956030" cy="108587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2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CircleCI</a:t>
              </a: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 a continuous integration and continuous delivery platform that can be used to implement DevOps practices. The company was founded in September 2011 and has raised $315 million in venture capital funding as of 2021, at a valuation of $1.7 billion. </a:t>
              </a:r>
              <a:r>
                <a:rPr kumimoji="0" lang="en-GB" sz="12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CircleCI</a:t>
              </a: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 one of the world's most popular CI/CD platforms.</a:t>
              </a:r>
              <a:endParaRPr kumimoji="0" lang="de-DE"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4" name="TextBox 13"/>
            <p:cNvSpPr txBox="1"/>
            <p:nvPr/>
          </p:nvSpPr>
          <p:spPr>
            <a:xfrm>
              <a:off x="4788024" y="411510"/>
              <a:ext cx="616996"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Circle</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431371" y="4005060"/>
            <a:ext cx="5274707" cy="1436589"/>
            <a:chOff x="323528" y="3003798"/>
            <a:chExt cx="3956030" cy="1077443"/>
          </a:xfrm>
        </p:grpSpPr>
        <p:sp>
          <p:nvSpPr>
            <p:cNvPr id="15" name="TextBox 14"/>
            <p:cNvSpPr txBox="1"/>
            <p:nvPr/>
          </p:nvSpPr>
          <p:spPr>
            <a:xfrm>
              <a:off x="323528" y="3410865"/>
              <a:ext cx="3956030" cy="67037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Drone is a continuous delivery system built on container technology. Drone uses a simple YAML build file, to define and execute build pipelines inside Docker containers.</a:t>
              </a:r>
              <a:endParaRPr kumimoji="0" lang="de-DE"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323528" y="3003798"/>
              <a:ext cx="616996"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Drone</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66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vis CI - Test and Deploy Your Code with Confidence">
            <a:extLst>
              <a:ext uri="{FF2B5EF4-FFF2-40B4-BE49-F238E27FC236}">
                <a16:creationId xmlns:a16="http://schemas.microsoft.com/office/drawing/2014/main" id="{E926B2AD-B5C6-DFE5-0876-C95CFD7F02C6}"/>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4930" b="493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7" name="Bildplatzhalter 26">
            <a:extLst>
              <a:ext uri="{FF2B5EF4-FFF2-40B4-BE49-F238E27FC236}">
                <a16:creationId xmlns:a16="http://schemas.microsoft.com/office/drawing/2014/main" id="{DC4305C0-A3DE-D9F8-7759-F4828388FBF4}"/>
              </a:ext>
            </a:extLst>
          </p:cNvPr>
          <p:cNvPicPr>
            <a:picLocks noGrp="1" noChangeAspect="1"/>
          </p:cNvPicPr>
          <p:nvPr>
            <p:ph type="pic" sz="quarter" idx="11"/>
          </p:nvPr>
        </p:nvPicPr>
        <p:blipFill rotWithShape="1">
          <a:blip r:embed="rId4"/>
          <a:srcRect l="4316" r="4316"/>
          <a:stretch/>
        </p:blipFill>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6384032" y="548681"/>
            <a:ext cx="5274707" cy="1990588"/>
            <a:chOff x="4788024" y="411510"/>
            <a:chExt cx="3956030" cy="1492940"/>
          </a:xfrm>
        </p:grpSpPr>
        <p:sp>
          <p:nvSpPr>
            <p:cNvPr id="13" name="TextBox 12"/>
            <p:cNvSpPr txBox="1"/>
            <p:nvPr/>
          </p:nvSpPr>
          <p:spPr>
            <a:xfrm>
              <a:off x="4788024" y="818577"/>
              <a:ext cx="3956030" cy="108587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Travis CI is a hosted continuous integration service used to build and test software projects hosted on GitHub, Bitbucket, GitLab, Perforce, Apache Subversion and </a:t>
              </a:r>
              <a:r>
                <a:rPr kumimoji="0" lang="en-GB" sz="12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Assembla</a:t>
              </a: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Travis CI was the first CI service that provided services to open-source projects for free and continues to do so.</a:t>
              </a:r>
              <a:endParaRPr kumimoji="0" lang="de-DE"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4" name="TextBox 13"/>
            <p:cNvSpPr txBox="1"/>
            <p:nvPr/>
          </p:nvSpPr>
          <p:spPr>
            <a:xfrm>
              <a:off x="4788024" y="411510"/>
              <a:ext cx="625412"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Travis</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431371" y="4005067"/>
            <a:ext cx="5274707" cy="1990589"/>
            <a:chOff x="323528" y="3003798"/>
            <a:chExt cx="3956030" cy="1492941"/>
          </a:xfrm>
        </p:grpSpPr>
        <p:sp>
          <p:nvSpPr>
            <p:cNvPr id="15" name="TextBox 14"/>
            <p:cNvSpPr txBox="1"/>
            <p:nvPr/>
          </p:nvSpPr>
          <p:spPr>
            <a:xfrm>
              <a:off x="323528" y="3410865"/>
              <a:ext cx="3956030" cy="108587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TeamCity is a build management and continuous integration server from JetBrains. It was first released on October 2, 2006 and is commercial software and licensed under a proprietary license: a freemium license for up to 100 build configurations and three free Build Agent licenses are available.</a:t>
              </a:r>
              <a:endParaRPr kumimoji="0" lang="de-DE"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323528" y="3003798"/>
              <a:ext cx="832199"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TeamCity</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9" name="TextBox 18"/>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9858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1553630"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CI Anbieter </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noProof="0" dirty="0">
                <a:solidFill>
                  <a:srgbClr val="FFFFFF"/>
                </a:solidFill>
                <a:latin typeface="Open Sans" charset="0"/>
                <a:ea typeface="Open Sans" charset="0"/>
                <a:cs typeface="Open Sans" charset="0"/>
              </a:rPr>
              <a:t>GitHub</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656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BA408F9C-25BB-5709-A631-C5292F62F44B}"/>
              </a:ext>
            </a:extLst>
          </p:cNvPr>
          <p:cNvPicPr>
            <a:picLocks noChangeAspect="1"/>
          </p:cNvPicPr>
          <p:nvPr/>
        </p:nvPicPr>
        <p:blipFill>
          <a:blip r:embed="rId3"/>
          <a:stretch>
            <a:fillRect/>
          </a:stretch>
        </p:blipFill>
        <p:spPr>
          <a:xfrm>
            <a:off x="-61656" y="-410308"/>
            <a:ext cx="12465703" cy="7397262"/>
          </a:xfrm>
          <a:prstGeom prst="rect">
            <a:avLst/>
          </a:prstGeom>
        </p:spPr>
      </p:pic>
      <p:grpSp>
        <p:nvGrpSpPr>
          <p:cNvPr id="2" name="Группа 1"/>
          <p:cNvGrpSpPr/>
          <p:nvPr/>
        </p:nvGrpSpPr>
        <p:grpSpPr>
          <a:xfrm>
            <a:off x="429145" y="4275433"/>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50518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Guthub</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GitHub, Inc. is an Internet hosting service for software development and version control using Git. It provides the distributed version control of Git plus access control, bug tracking, software feature requests, task management, continuous integration, and wikis for every project.</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69</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16717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6"/>
            <a:ext cx="4718744" cy="884999"/>
            <a:chOff x="755575" y="1222961"/>
            <a:chExt cx="3539058" cy="663749"/>
          </a:xfrm>
        </p:grpSpPr>
        <p:sp>
          <p:nvSpPr>
            <p:cNvPr id="243" name="Google Shape;243;p2"/>
            <p:cNvSpPr txBox="1"/>
            <p:nvPr/>
          </p:nvSpPr>
          <p:spPr>
            <a:xfrm>
              <a:off x="755575" y="1222961"/>
              <a:ext cx="2277530"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err="1">
                  <a:solidFill>
                    <a:srgbClr val="383838"/>
                  </a:solidFill>
                  <a:latin typeface="Bebas Neue"/>
                  <a:ea typeface="Bebas Neue"/>
                  <a:cs typeface="Bebas Neue"/>
                  <a:sym typeface="Bebas Neue"/>
                </a:rPr>
                <a:t>Deployment</a:t>
              </a:r>
              <a:r>
                <a:rPr lang="de-DE" sz="1600" b="0" i="0" u="none" strike="noStrike" cap="none" dirty="0">
                  <a:solidFill>
                    <a:srgbClr val="383838"/>
                  </a:solidFill>
                  <a:latin typeface="Bebas Neue"/>
                  <a:ea typeface="Bebas Neue"/>
                  <a:cs typeface="Bebas Neue"/>
                  <a:sym typeface="Bebas Neue"/>
                </a:rPr>
                <a:t> Pipeline</a:t>
              </a: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Was genau ist eine </a:t>
              </a:r>
              <a:r>
                <a:rPr lang="de-DE" sz="867" dirty="0" err="1">
                  <a:solidFill>
                    <a:srgbClr val="7F7F7F"/>
                  </a:solidFill>
                  <a:latin typeface="Open Sans"/>
                  <a:ea typeface="Open Sans"/>
                  <a:cs typeface="Open Sans"/>
                  <a:sym typeface="Open Sans"/>
                </a:rPr>
                <a:t>Deployment</a:t>
              </a:r>
              <a:r>
                <a:rPr lang="de-DE" sz="867" dirty="0">
                  <a:solidFill>
                    <a:srgbClr val="7F7F7F"/>
                  </a:solidFill>
                  <a:latin typeface="Open Sans"/>
                  <a:ea typeface="Open Sans"/>
                  <a:cs typeface="Open Sans"/>
                  <a:sym typeface="Open Sans"/>
                </a:rPr>
                <a:t> Pipeline, wie genau sollte diese aufgebaut sein und welche Bestandteile sollte eine gute Pipeline beinhalten.</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4" y="4188707"/>
            <a:ext cx="4718744" cy="884999"/>
            <a:chOff x="786135" y="2331037"/>
            <a:chExt cx="3539058" cy="663749"/>
          </a:xfrm>
        </p:grpSpPr>
        <p:sp>
          <p:nvSpPr>
            <p:cNvPr id="251" name="Google Shape;251;p2"/>
            <p:cNvSpPr txBox="1"/>
            <p:nvPr/>
          </p:nvSpPr>
          <p:spPr>
            <a:xfrm>
              <a:off x="786135" y="2331037"/>
              <a:ext cx="2695876"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i="0" u="none" strike="noStrike" cap="none" dirty="0">
                  <a:solidFill>
                    <a:srgbClr val="383838"/>
                  </a:solidFill>
                  <a:latin typeface="Bebas Neue"/>
                  <a:ea typeface="Bebas Neue"/>
                  <a:cs typeface="Bebas Neue"/>
                  <a:sym typeface="Bebas Neue"/>
                </a:rPr>
                <a:t>Test (Unit, </a:t>
              </a:r>
              <a:r>
                <a:rPr lang="fr-FR" sz="1600" b="0" i="0" u="none" strike="noStrike" cap="none" dirty="0" err="1">
                  <a:solidFill>
                    <a:srgbClr val="383838"/>
                  </a:solidFill>
                  <a:latin typeface="Bebas Neue"/>
                  <a:ea typeface="Bebas Neue"/>
                  <a:cs typeface="Bebas Neue"/>
                  <a:sym typeface="Bebas Neue"/>
                </a:rPr>
                <a:t>Integration</a:t>
              </a:r>
              <a:r>
                <a:rPr lang="fr-FR" sz="1600" b="0" i="0" u="none" strike="noStrike" cap="none" dirty="0">
                  <a:solidFill>
                    <a:srgbClr val="383838"/>
                  </a:solidFill>
                  <a:latin typeface="Bebas Neue"/>
                  <a:ea typeface="Bebas Neue"/>
                  <a:cs typeface="Bebas Neue"/>
                  <a:sym typeface="Bebas Neue"/>
                </a:rPr>
                <a:t>)</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verschiedenen Test Modelle gibt es und in welchen Fällen sollte etwas getestet werden.</a:t>
              </a: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027481"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err="1">
                  <a:solidFill>
                    <a:srgbClr val="383838"/>
                  </a:solidFill>
                  <a:latin typeface="Bebas Neue"/>
                  <a:ea typeface="Bebas Neue"/>
                  <a:cs typeface="Bebas Neue"/>
                  <a:sym typeface="Bebas Neue"/>
                </a:rPr>
                <a:t>Build</a:t>
              </a:r>
              <a:endParaRPr lang="de-DE" sz="1600" b="0" i="0" u="none" strike="noStrike" cap="none" dirty="0">
                <a:solidFill>
                  <a:srgbClr val="383838"/>
                </a:solidFill>
                <a:latin typeface="Bebas Neue"/>
                <a:ea typeface="Bebas Neue"/>
                <a:cs typeface="Bebas Neue"/>
                <a:sym typeface="Bebas Neue"/>
              </a:endParaRP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Vorstellung von verschiedenen </a:t>
              </a:r>
              <a:r>
                <a:rPr lang="de-DE" sz="867" dirty="0" err="1">
                  <a:solidFill>
                    <a:srgbClr val="7F7F7F"/>
                  </a:solidFill>
                  <a:latin typeface="Open Sans"/>
                  <a:ea typeface="Open Sans"/>
                  <a:cs typeface="Open Sans"/>
                  <a:sym typeface="Open Sans"/>
                </a:rPr>
                <a:t>Builds</a:t>
              </a:r>
              <a:r>
                <a:rPr lang="de-DE" sz="867" dirty="0">
                  <a:solidFill>
                    <a:srgbClr val="7F7F7F"/>
                  </a:solidFill>
                  <a:latin typeface="Open Sans"/>
                  <a:ea typeface="Open Sans"/>
                  <a:cs typeface="Open Sans"/>
                  <a:sym typeface="Open Sans"/>
                </a:rPr>
                <a:t>. Durchführung von </a:t>
              </a:r>
              <a:r>
                <a:rPr lang="de-DE" sz="867" dirty="0" err="1">
                  <a:solidFill>
                    <a:srgbClr val="7F7F7F"/>
                  </a:solidFill>
                  <a:latin typeface="Open Sans"/>
                  <a:ea typeface="Open Sans"/>
                  <a:cs typeface="Open Sans"/>
                  <a:sym typeface="Open Sans"/>
                </a:rPr>
                <a:t>Builds</a:t>
              </a:r>
              <a:r>
                <a:rPr lang="de-DE" sz="867" dirty="0">
                  <a:solidFill>
                    <a:srgbClr val="7F7F7F"/>
                  </a:solidFill>
                  <a:latin typeface="Open Sans"/>
                  <a:ea typeface="Open Sans"/>
                  <a:cs typeface="Open Sans"/>
                  <a:sym typeface="Open Sans"/>
                </a:rPr>
                <a:t> die selber definiert werden.</a:t>
              </a:r>
              <a:endParaRPr lang="de-DE" sz="867" b="0" i="0" u="none" strike="noStrike" cap="none" dirty="0">
                <a:solidFill>
                  <a:srgbClr val="7F7F7F"/>
                </a:solidFill>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extLst>
      <p:ext uri="{BB962C8B-B14F-4D97-AF65-F5344CB8AC3E}">
        <p14:creationId xmlns:p14="http://schemas.microsoft.com/office/powerpoint/2010/main" val="76488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518191" y="761107"/>
            <a:ext cx="1289135"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Vorteile</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Von GitHub als CD/CI Plattform</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82017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Ci</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/CD Tools</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CI/CD-Tools sind bereits kostenfrei integriert</a:t>
              </a:r>
            </a:p>
          </p:txBody>
        </p:sp>
      </p:grpSp>
      <p:grpSp>
        <p:nvGrpSpPr>
          <p:cNvPr id="46" name="Группа 45"/>
          <p:cNvGrpSpPr/>
          <p:nvPr/>
        </p:nvGrpSpPr>
        <p:grpSpPr>
          <a:xfrm>
            <a:off x="8493881" y="4337343"/>
            <a:ext cx="2370784" cy="663568"/>
            <a:chOff x="6370411" y="3253006"/>
            <a:chExt cx="1778088" cy="497676"/>
          </a:xfrm>
        </p:grpSpPr>
        <p:sp>
          <p:nvSpPr>
            <p:cNvPr id="26" name="TextBox 25"/>
            <p:cNvSpPr txBox="1"/>
            <p:nvPr/>
          </p:nvSpPr>
          <p:spPr>
            <a:xfrm>
              <a:off x="6370411" y="3253006"/>
              <a:ext cx="859851"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Self-</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HOsted</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selbstorganisiertes Hosting möglich</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1484656" y="2090388"/>
              <a:ext cx="1505461"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Unlimeted</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Repositorys</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unbegrenzte Anzahl privater und öffentlicher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Repositories</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04671" y="3266528"/>
              <a:ext cx="745637"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Statistics</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zahlreiche Statistiken zu Projekten abrufbar</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0539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im späteren Verlauf aktiv zu arbeiten an Pipelines und Infrastruktur</a:t>
              </a:r>
              <a:r>
                <a:rPr lang="de-DE" sz="933" kern="1200" dirty="0">
                  <a:solidFill>
                    <a:srgbClr val="FFFFFF">
                      <a:lumMod val="50000"/>
                    </a:srgbClr>
                  </a:solidFill>
                  <a:latin typeface="Open Sans" charset="0"/>
                  <a:ea typeface="Open Sans" charset="0"/>
                  <a:cs typeface="Open Sans" charset="0"/>
                </a:rPr>
                <a:t> müssen Sie sich auf </a:t>
              </a:r>
              <a:r>
                <a:rPr lang="de-DE" sz="933" kern="1200" dirty="0" err="1">
                  <a:solidFill>
                    <a:srgbClr val="FFFFFF">
                      <a:lumMod val="50000"/>
                    </a:srgbClr>
                  </a:solidFill>
                  <a:latin typeface="Open Sans" charset="0"/>
                  <a:ea typeface="Open Sans" charset="0"/>
                  <a:cs typeface="Open Sans" charset="0"/>
                </a:rPr>
                <a:t>GitLab</a:t>
              </a:r>
              <a:r>
                <a:rPr lang="de-DE" sz="933" kern="1200" dirty="0">
                  <a:solidFill>
                    <a:srgbClr val="FFFFFF">
                      <a:lumMod val="50000"/>
                    </a:srgbClr>
                  </a:solidFill>
                  <a:latin typeface="Open Sans" charset="0"/>
                  <a:ea typeface="Open Sans" charset="0"/>
                  <a:cs typeface="Open Sans" charset="0"/>
                </a:rPr>
                <a:t> sowie GitHub einen Account erstellen.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Accounts Erstellen</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Erstellen Sie sich dort in ein Projekt und klonen Sie sich dieses auf Ihre Lokale Maschine.</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Projekt erstellen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Überprüfen Sie diese Schritte gemeinsam in der Gruppe, und geben Sie eine gesammelte Rückmeldung.</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2490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417749" y="3075057"/>
            <a:ext cx="735650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https://gitlab.bencoepp.de/users/sign_in</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72</a:t>
              </a:r>
            </a:p>
          </p:txBody>
        </p:sp>
      </p:grpSp>
    </p:spTree>
    <p:extLst>
      <p:ext uri="{BB962C8B-B14F-4D97-AF65-F5344CB8AC3E}">
        <p14:creationId xmlns:p14="http://schemas.microsoft.com/office/powerpoint/2010/main" val="81188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46466" y="3075057"/>
            <a:ext cx="82990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https://github.com/orgs/Ben-Coepp-Publishing</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73</a:t>
              </a:r>
            </a:p>
          </p:txBody>
        </p:sp>
      </p:grpSp>
    </p:spTree>
    <p:extLst>
      <p:ext uri="{BB962C8B-B14F-4D97-AF65-F5344CB8AC3E}">
        <p14:creationId xmlns:p14="http://schemas.microsoft.com/office/powerpoint/2010/main" val="2069625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852337" cy="523220"/>
          </a:xfrm>
          <a:prstGeom prst="rect">
            <a:avLst/>
          </a:prstGeom>
          <a:noFill/>
        </p:spPr>
        <p:txBody>
          <a:bodyPr wrap="none" rtlCol="0">
            <a:spAutoFit/>
          </a:bodyPr>
          <a:lstStyle/>
          <a:p>
            <a:pPr lvl="0" defTabSz="914377">
              <a:buClrTx/>
              <a:defRPr/>
            </a:pPr>
            <a:r>
              <a:rPr lang="de-DE" sz="2800" kern="1200" dirty="0">
                <a:latin typeface="Bebas Neue" charset="0"/>
                <a:ea typeface="Bebas Neue" charset="0"/>
                <a:cs typeface="Bebas Neue" charset="0"/>
              </a:rPr>
              <a:t>Einfache (</a:t>
            </a:r>
            <a:r>
              <a:rPr lang="de-DE" sz="2800" kern="1200" dirty="0" err="1">
                <a:latin typeface="Bebas Neue" charset="0"/>
                <a:ea typeface="Bebas Neue" charset="0"/>
                <a:cs typeface="Bebas Neue" charset="0"/>
              </a:rPr>
              <a:t>Yaml</a:t>
            </a:r>
            <a:r>
              <a:rPr lang="de-DE" sz="2800" kern="1200" dirty="0">
                <a:latin typeface="Bebas Neue" charset="0"/>
                <a:ea typeface="Bebas Neue" charset="0"/>
                <a:cs typeface="Bebas Neue" charset="0"/>
              </a:rPr>
              <a:t>) Konfiguration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320097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4874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Allgemeine Informationen</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Fast jeder Anbieter der seine Konfiguration in YAML Dateien anbietet hat eine Reihe von </a:t>
              </a:r>
              <a:r>
                <a:rPr kumimoji="0" lang="de-DE"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Standatisierten</a:t>
              </a: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Eigenschaften die immer vorkommen. Diese werden auf den nächsten Folien genauer beleuchtet und dann im späteren verlauf genauer betrachtet.</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571222"/>
            <a:chOff x="251520" y="2787774"/>
            <a:chExt cx="3744416" cy="1440111"/>
          </a:xfrm>
        </p:grpSpPr>
        <p:sp>
          <p:nvSpPr>
            <p:cNvPr id="9" name="Прямоугольник 8"/>
            <p:cNvSpPr/>
            <p:nvPr/>
          </p:nvSpPr>
          <p:spPr>
            <a:xfrm>
              <a:off x="251520" y="2787774"/>
              <a:ext cx="3744416" cy="1440111"/>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23014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Plattform spezifisch</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Für jeden Anbieter gibt es eine Reihe von Eigenschaften und Befehlen die besonders verwendet werden müssen um eine Konfiguration genauer einsetzen zu können. Es werden zwei Beispiele betrachtet, einmal </a:t>
              </a:r>
              <a:r>
                <a:rPr lang="de-DE" sz="867" kern="1200" dirty="0" err="1">
                  <a:solidFill>
                    <a:srgbClr val="FFFFFF">
                      <a:lumMod val="50000"/>
                    </a:srgbClr>
                  </a:solidFill>
                  <a:latin typeface="Open Sans" charset="0"/>
                  <a:ea typeface="Open Sans" charset="0"/>
                  <a:cs typeface="Open Sans" charset="0"/>
                </a:rPr>
                <a:t>GitLab</a:t>
              </a:r>
              <a:r>
                <a:rPr lang="de-DE" sz="867" kern="1200" dirty="0">
                  <a:solidFill>
                    <a:srgbClr val="FFFFFF">
                      <a:lumMod val="50000"/>
                    </a:srgbClr>
                  </a:solidFill>
                  <a:latin typeface="Open Sans" charset="0"/>
                  <a:ea typeface="Open Sans" charset="0"/>
                  <a:cs typeface="Open Sans" charset="0"/>
                </a:rPr>
                <a:t> und einmal GitHub.</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1" name="Группа 30">
            <a:extLst>
              <a:ext uri="{FF2B5EF4-FFF2-40B4-BE49-F238E27FC236}">
                <a16:creationId xmlns:a16="http://schemas.microsoft.com/office/drawing/2014/main" id="{A0FBB5CA-7FE0-C567-738D-F35038BE5377}"/>
              </a:ext>
            </a:extLst>
          </p:cNvPr>
          <p:cNvGrpSpPr/>
          <p:nvPr/>
        </p:nvGrpSpPr>
        <p:grpSpPr>
          <a:xfrm>
            <a:off x="11319310" y="482684"/>
            <a:ext cx="603183" cy="603183"/>
            <a:chOff x="8489482" y="269507"/>
            <a:chExt cx="452387" cy="452387"/>
          </a:xfrm>
        </p:grpSpPr>
        <p:sp>
          <p:nvSpPr>
            <p:cNvPr id="22" name="Овал 32">
              <a:extLst>
                <a:ext uri="{FF2B5EF4-FFF2-40B4-BE49-F238E27FC236}">
                  <a16:creationId xmlns:a16="http://schemas.microsoft.com/office/drawing/2014/main" id="{5F035B68-7AD3-53D7-A440-9E513A7E86D5}"/>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33">
              <a:extLst>
                <a:ext uri="{FF2B5EF4-FFF2-40B4-BE49-F238E27FC236}">
                  <a16:creationId xmlns:a16="http://schemas.microsoft.com/office/drawing/2014/main" id="{F049EC53-B7D3-7C69-565F-F136041F73C5}"/>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75</a:t>
              </a:r>
            </a:p>
          </p:txBody>
        </p:sp>
      </p:grpSp>
    </p:spTree>
    <p:extLst>
      <p:ext uri="{BB962C8B-B14F-4D97-AF65-F5344CB8AC3E}">
        <p14:creationId xmlns:p14="http://schemas.microsoft.com/office/powerpoint/2010/main" val="31475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58713" y="1100019"/>
            <a:ext cx="2074607"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rPr>
              <a:t>Eigenschaften</a:t>
            </a:r>
          </a:p>
        </p:txBody>
      </p:sp>
      <p:sp>
        <p:nvSpPr>
          <p:cNvPr id="8" name="TextBox 7"/>
          <p:cNvSpPr txBox="1"/>
          <p:nvPr/>
        </p:nvSpPr>
        <p:spPr>
          <a:xfrm>
            <a:off x="4908286" y="1580775"/>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Die allgemeinen Eigenschaften zuerst</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80214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Steps</a:t>
              </a: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/Jobs</a:t>
              </a:r>
            </a:p>
          </p:txBody>
        </p:sp>
        <p:sp>
          <p:nvSpPr>
            <p:cNvPr id="18" name="TextBox 17"/>
            <p:cNvSpPr txBox="1"/>
            <p:nvPr/>
          </p:nvSpPr>
          <p:spPr>
            <a:xfrm>
              <a:off x="6310029" y="2435014"/>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Dies sind die Schritte die innerhalb der Pipeline ausgeführt werden müssen. Können unter Stages zusammengefasst werden.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23" name="Группа 22"/>
          <p:cNvGrpSpPr/>
          <p:nvPr/>
        </p:nvGrpSpPr>
        <p:grpSpPr>
          <a:xfrm>
            <a:off x="8441013" y="4265409"/>
            <a:ext cx="2638899" cy="1073349"/>
            <a:chOff x="6330760" y="3199058"/>
            <a:chExt cx="1979174" cy="805012"/>
          </a:xfrm>
        </p:grpSpPr>
        <p:sp>
          <p:nvSpPr>
            <p:cNvPr id="19" name="TextBox 18"/>
            <p:cNvSpPr txBox="1"/>
            <p:nvPr/>
          </p:nvSpPr>
          <p:spPr>
            <a:xfrm>
              <a:off x="6330760" y="3199058"/>
              <a:ext cx="73361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Variablen</a:t>
              </a:r>
            </a:p>
          </p:txBody>
        </p:sp>
        <p:sp>
          <p:nvSpPr>
            <p:cNvPr id="20" name="TextBox 19"/>
            <p:cNvSpPr txBox="1"/>
            <p:nvPr/>
          </p:nvSpPr>
          <p:spPr>
            <a:xfrm>
              <a:off x="6330760" y="3534085"/>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Schritt und oder Pipeline kann über Variablen oder Plattform spezifische Einstellungen verfügen um mehr Flexibilität zu erhalten.</a:t>
              </a:r>
            </a:p>
          </p:txBody>
        </p:sp>
      </p:grpSp>
      <p:grpSp>
        <p:nvGrpSpPr>
          <p:cNvPr id="12" name="Группа 11"/>
          <p:cNvGrpSpPr/>
          <p:nvPr/>
        </p:nvGrpSpPr>
        <p:grpSpPr>
          <a:xfrm>
            <a:off x="1154793" y="2836315"/>
            <a:ext cx="2638899" cy="1073349"/>
            <a:chOff x="866095" y="2127237"/>
            <a:chExt cx="1979174" cy="805012"/>
          </a:xfrm>
        </p:grpSpPr>
        <p:sp>
          <p:nvSpPr>
            <p:cNvPr id="25" name="TextBox 24"/>
            <p:cNvSpPr txBox="1"/>
            <p:nvPr/>
          </p:nvSpPr>
          <p:spPr>
            <a:xfrm>
              <a:off x="1753383" y="2127237"/>
              <a:ext cx="1091886"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dirty="0">
                  <a:ln>
                    <a:noFill/>
                  </a:ln>
                  <a:solidFill>
                    <a:srgbClr val="000000"/>
                  </a:solidFill>
                  <a:effectLst/>
                  <a:uLnTx/>
                  <a:uFillTx/>
                  <a:latin typeface="Bebas Neue" charset="0"/>
                  <a:ea typeface="Bebas Neue" charset="0"/>
                  <a:cs typeface="Bebas Neue" charset="0"/>
                  <a:sym typeface="Arial"/>
                </a:rPr>
                <a:t>Beschreibungen</a:t>
              </a:r>
            </a:p>
          </p:txBody>
        </p:sp>
        <p:sp>
          <p:nvSpPr>
            <p:cNvPr id="26" name="TextBox 25"/>
            <p:cNvSpPr txBox="1"/>
            <p:nvPr/>
          </p:nvSpPr>
          <p:spPr>
            <a:xfrm>
              <a:off x="866095" y="2462264"/>
              <a:ext cx="1979174" cy="4699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Jede Pipeline oder YAML Konfiguration hat meistens mindestens einen Namen und oder eine Beschreibung.</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21" name="Группа 20"/>
          <p:cNvGrpSpPr/>
          <p:nvPr/>
        </p:nvGrpSpPr>
        <p:grpSpPr>
          <a:xfrm>
            <a:off x="1154793" y="4301741"/>
            <a:ext cx="2638899" cy="888682"/>
            <a:chOff x="866095" y="3226308"/>
            <a:chExt cx="1979174" cy="666512"/>
          </a:xfrm>
        </p:grpSpPr>
        <p:sp>
          <p:nvSpPr>
            <p:cNvPr id="27" name="TextBox 26"/>
            <p:cNvSpPr txBox="1"/>
            <p:nvPr/>
          </p:nvSpPr>
          <p:spPr>
            <a:xfrm>
              <a:off x="1782237" y="3226308"/>
              <a:ext cx="106303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Abhängigkeiten</a:t>
              </a:r>
            </a:p>
          </p:txBody>
        </p:sp>
        <p:sp>
          <p:nvSpPr>
            <p:cNvPr id="28" name="TextBox 27"/>
            <p:cNvSpPr txBox="1"/>
            <p:nvPr/>
          </p:nvSpPr>
          <p:spPr>
            <a:xfrm>
              <a:off x="866095" y="3561335"/>
              <a:ext cx="1979174" cy="3314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00" kern="1200" dirty="0" err="1">
                  <a:solidFill>
                    <a:srgbClr val="FFFFFF">
                      <a:lumMod val="50000"/>
                    </a:srgbClr>
                  </a:solidFill>
                  <a:latin typeface="Open Sans" charset="0"/>
                  <a:ea typeface="Open Sans" charset="0"/>
                  <a:cs typeface="Open Sans" charset="0"/>
                </a:rPr>
                <a:t>Steps</a:t>
              </a:r>
              <a:r>
                <a:rPr lang="de-DE" sz="800" kern="1200" dirty="0">
                  <a:solidFill>
                    <a:srgbClr val="FFFFFF">
                      <a:lumMod val="50000"/>
                    </a:srgbClr>
                  </a:solidFill>
                  <a:latin typeface="Open Sans" charset="0"/>
                  <a:ea typeface="Open Sans" charset="0"/>
                  <a:cs typeface="Open Sans" charset="0"/>
                </a:rPr>
                <a:t>/Jobs können zeitlich und oder von einander abhängig gemacht werden.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7" name="TextBox 4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269507" y="266596"/>
            <a:ext cx="21519092" cy="63248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1500" b="1" i="0" u="none" strike="noStrike" kern="0" cap="none" spc="0" normalizeH="0" baseline="0" noProof="0" dirty="0">
                <a:ln>
                  <a:noFill/>
                </a:ln>
                <a:solidFill>
                  <a:srgbClr val="000000"/>
                </a:solidFill>
                <a:effectLst/>
                <a:uLnTx/>
                <a:uFillTx/>
                <a:latin typeface="Arial"/>
                <a:cs typeface="Arial"/>
                <a:sym typeface="Arial"/>
              </a:rPr>
              <a:t>: Java CI </a:t>
            </a:r>
            <a:r>
              <a:rPr kumimoji="0" lang="de-DE" sz="15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1500" b="1" i="0" u="none" strike="noStrike" kern="0" cap="none" spc="0" normalizeH="0" baseline="0" noProof="0" dirty="0">
                <a:ln>
                  <a:noFill/>
                </a:ln>
                <a:solidFill>
                  <a:srgbClr val="000000"/>
                </a:solidFill>
                <a:effectLst/>
                <a:uLnTx/>
                <a:uFillTx/>
                <a:latin typeface="Arial"/>
                <a:cs typeface="Arial"/>
                <a:sym typeface="Arial"/>
              </a:rPr>
              <a:t> Maven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push: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branches</a:t>
            </a: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main</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pull_request</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branches</a:t>
            </a: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main</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err="1">
                <a:ln>
                  <a:noFill/>
                </a:ln>
                <a:solidFill>
                  <a:srgbClr val="000000"/>
                </a:solidFill>
                <a:effectLst/>
                <a:uLnTx/>
                <a:uFillTx/>
                <a:latin typeface="Arial"/>
                <a:cs typeface="Arial"/>
                <a:sym typeface="Arial"/>
              </a:rPr>
              <a:t>jobs</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build</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runs</a:t>
            </a:r>
            <a:r>
              <a:rPr kumimoji="0" lang="de-DE" sz="1500" b="1" i="0" u="none" strike="noStrike" kern="0" cap="none" spc="0" normalizeH="0" baseline="0" noProof="0" dirty="0">
                <a:ln>
                  <a:noFill/>
                </a:ln>
                <a:solidFill>
                  <a:srgbClr val="000000"/>
                </a:solidFill>
                <a:effectLst/>
                <a:uLnTx/>
                <a:uFillTx/>
                <a:latin typeface="Arial"/>
                <a:cs typeface="Arial"/>
                <a:sym typeface="Arial"/>
              </a:rPr>
              <a:t>-on: </a:t>
            </a:r>
            <a:r>
              <a:rPr kumimoji="0" lang="de-DE" sz="1500" b="1" i="0" u="none" strike="noStrike" kern="0" cap="none" spc="0" normalizeH="0" baseline="0" noProof="0" dirty="0" err="1">
                <a:ln>
                  <a:noFill/>
                </a:ln>
                <a:solidFill>
                  <a:srgbClr val="000000"/>
                </a:solidFill>
                <a:effectLst/>
                <a:uLnTx/>
                <a:uFillTx/>
                <a:latin typeface="Arial"/>
                <a:cs typeface="Arial"/>
                <a:sym typeface="Arial"/>
              </a:rPr>
              <a:t>ubuntu-latest</a:t>
            </a: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steps</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actions</a:t>
            </a:r>
            <a:r>
              <a:rPr kumimoji="0" lang="de-DE" sz="1500" b="1" i="0" u="none" strike="noStrike" kern="0" cap="none" spc="0" normalizeH="0" baseline="0" noProof="0" dirty="0">
                <a:ln>
                  <a:noFill/>
                </a:ln>
                <a:solidFill>
                  <a:srgbClr val="000000"/>
                </a:solidFill>
                <a:effectLst/>
                <a:uLnTx/>
                <a:uFillTx/>
                <a:latin typeface="Arial"/>
                <a:cs typeface="Arial"/>
                <a:sym typeface="Arial"/>
              </a:rPr>
              <a:t>/checkout@v3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1500" b="1" i="0" u="none" strike="noStrike" kern="0" cap="none" spc="0" normalizeH="0" baseline="0" noProof="0" dirty="0">
                <a:ln>
                  <a:noFill/>
                </a:ln>
                <a:solidFill>
                  <a:srgbClr val="000000"/>
                </a:solidFill>
                <a:effectLst/>
                <a:uLnTx/>
                <a:uFillTx/>
                <a:latin typeface="Arial"/>
                <a:cs typeface="Arial"/>
                <a:sym typeface="Arial"/>
              </a:rPr>
              <a:t>: Set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up</a:t>
            </a:r>
            <a:r>
              <a:rPr kumimoji="0" lang="de-DE" sz="1500" b="1" i="0" u="none" strike="noStrike" kern="0" cap="none" spc="0" normalizeH="0" baseline="0" noProof="0" dirty="0">
                <a:ln>
                  <a:noFill/>
                </a:ln>
                <a:solidFill>
                  <a:srgbClr val="000000"/>
                </a:solidFill>
                <a:effectLst/>
                <a:uLnTx/>
                <a:uFillTx/>
                <a:latin typeface="Arial"/>
                <a:cs typeface="Arial"/>
                <a:sym typeface="Arial"/>
              </a:rPr>
              <a:t> JDK 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actions</a:t>
            </a:r>
            <a:r>
              <a:rPr kumimoji="0" lang="de-DE" sz="1500" b="1" i="0" u="none" strike="noStrike" kern="0" cap="none" spc="0" normalizeH="0" baseline="0" noProof="0" dirty="0">
                <a:ln>
                  <a:noFill/>
                </a:ln>
                <a:solidFill>
                  <a:srgbClr val="000000"/>
                </a:solidFill>
                <a:effectLst/>
                <a:uLnTx/>
                <a:uFillTx/>
                <a:latin typeface="Arial"/>
                <a:cs typeface="Arial"/>
                <a:sym typeface="Arial"/>
              </a:rPr>
              <a:t>/setup-java@v3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java</a:t>
            </a:r>
            <a:r>
              <a:rPr kumimoji="0" lang="de-DE" sz="1500" b="1" i="0" u="none" strike="noStrike" kern="0" cap="none" spc="0" normalizeH="0" baseline="0" noProof="0" dirty="0">
                <a:ln>
                  <a:noFill/>
                </a:ln>
                <a:solidFill>
                  <a:srgbClr val="000000"/>
                </a:solidFill>
                <a:effectLst/>
                <a:uLnTx/>
                <a:uFillTx/>
                <a:latin typeface="Arial"/>
                <a:cs typeface="Arial"/>
                <a:sym typeface="Arial"/>
              </a:rPr>
              <a:t>-version: '19'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distribution</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temurin</a:t>
            </a:r>
            <a:r>
              <a:rPr kumimoji="0" lang="de-DE" sz="15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cache</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maven</a:t>
            </a: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Build</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1500" b="1" i="0" u="none" strike="noStrike" kern="0" cap="none" spc="0" normalizeH="0" baseline="0" noProof="0" dirty="0">
                <a:ln>
                  <a:noFill/>
                </a:ln>
                <a:solidFill>
                  <a:srgbClr val="000000"/>
                </a:solidFill>
                <a:effectLst/>
                <a:uLnTx/>
                <a:uFillTx/>
                <a:latin typeface="Arial"/>
                <a:cs typeface="Arial"/>
                <a:sym typeface="Arial"/>
              </a:rPr>
              <a:t> Maven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run</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mvn</a:t>
            </a:r>
            <a:r>
              <a:rPr kumimoji="0" lang="de-DE" sz="1500" b="1" i="0" u="none" strike="noStrike" kern="0" cap="none" spc="0" normalizeH="0" baseline="0" noProof="0" dirty="0">
                <a:ln>
                  <a:noFill/>
                </a:ln>
                <a:solidFill>
                  <a:srgbClr val="000000"/>
                </a:solidFill>
                <a:effectLst/>
                <a:uLnTx/>
                <a:uFillTx/>
                <a:latin typeface="Arial"/>
                <a:cs typeface="Arial"/>
                <a:sym typeface="Arial"/>
              </a:rPr>
              <a:t> -B </a:t>
            </a:r>
            <a:r>
              <a:rPr kumimoji="0" lang="de-DE" sz="1500" b="1" i="0" u="none" strike="noStrike" kern="0" cap="none" spc="0" normalizeH="0" baseline="0" noProof="0" dirty="0" err="1">
                <a:ln>
                  <a:noFill/>
                </a:ln>
                <a:solidFill>
                  <a:srgbClr val="000000"/>
                </a:solidFill>
                <a:effectLst/>
                <a:uLnTx/>
                <a:uFillTx/>
                <a:latin typeface="Arial"/>
                <a:cs typeface="Arial"/>
                <a:sym typeface="Arial"/>
              </a:rPr>
              <a:t>package</a:t>
            </a:r>
            <a:r>
              <a:rPr kumimoji="0" lang="de-DE" sz="1500" b="1" i="0" u="none" strike="noStrike" kern="0" cap="none" spc="0" normalizeH="0" baseline="0" noProof="0" dirty="0">
                <a:ln>
                  <a:noFill/>
                </a:ln>
                <a:solidFill>
                  <a:srgbClr val="000000"/>
                </a:solidFill>
                <a:effectLst/>
                <a:uLnTx/>
                <a:uFillTx/>
                <a:latin typeface="Arial"/>
                <a:cs typeface="Arial"/>
                <a:sym typeface="Arial"/>
              </a:rPr>
              <a:t> --file pom.xml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 Optional: Uploads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the</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full</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dependency</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graph</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to</a:t>
            </a:r>
            <a:r>
              <a:rPr kumimoji="0" lang="de-DE" sz="1500" b="1" i="0" u="none" strike="noStrike" kern="0" cap="none" spc="0" normalizeH="0" baseline="0" noProof="0" dirty="0">
                <a:ln>
                  <a:noFill/>
                </a:ln>
                <a:solidFill>
                  <a:srgbClr val="000000"/>
                </a:solidFill>
                <a:effectLst/>
                <a:uLnTx/>
                <a:uFillTx/>
                <a:latin typeface="Arial"/>
                <a:cs typeface="Arial"/>
                <a:sym typeface="Arial"/>
              </a:rPr>
              <a:t> GitHub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to</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improve</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the</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quality</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of</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Dependabot</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alerts</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this</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repository</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can</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receive</a:t>
            </a: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 </a:t>
            </a:r>
            <a:r>
              <a:rPr kumimoji="0" lang="de-DE" sz="15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1500" b="1" i="0" u="none" strike="noStrike" kern="0" cap="none" spc="0" normalizeH="0" baseline="0" noProof="0" dirty="0">
                <a:ln>
                  <a:noFill/>
                </a:ln>
                <a:solidFill>
                  <a:srgbClr val="000000"/>
                </a:solidFill>
                <a:effectLst/>
                <a:uLnTx/>
                <a:uFillTx/>
                <a:latin typeface="Arial"/>
                <a:cs typeface="Arial"/>
                <a:sym typeface="Arial"/>
              </a:rPr>
              <a:t>: Update </a:t>
            </a:r>
            <a:r>
              <a:rPr kumimoji="0" lang="de-DE" sz="1500" b="1" i="0" u="none" strike="noStrike" kern="0" cap="none" spc="0" normalizeH="0" baseline="0" noProof="0" dirty="0" err="1">
                <a:ln>
                  <a:noFill/>
                </a:ln>
                <a:solidFill>
                  <a:srgbClr val="000000"/>
                </a:solidFill>
                <a:effectLst/>
                <a:uLnTx/>
                <a:uFillTx/>
                <a:latin typeface="Arial"/>
                <a:cs typeface="Arial"/>
                <a:sym typeface="Arial"/>
              </a:rPr>
              <a:t>dependency</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graph</a:t>
            </a:r>
            <a:endParaRPr kumimoji="0" lang="de-DE" sz="15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1500" b="1" i="0" u="none" strike="noStrike" kern="0" cap="none" spc="0" normalizeH="0" baseline="0" noProof="0" dirty="0">
                <a:ln>
                  <a:noFill/>
                </a:ln>
                <a:solidFill>
                  <a:srgbClr val="000000"/>
                </a:solidFill>
                <a:effectLst/>
                <a:uLnTx/>
                <a:uFillTx/>
                <a:latin typeface="Arial"/>
                <a:cs typeface="Arial"/>
                <a:sym typeface="Arial"/>
              </a:rPr>
              <a:t>: </a:t>
            </a:r>
            <a:r>
              <a:rPr kumimoji="0" lang="de-DE" sz="1500" b="1" i="0" u="none" strike="noStrike" kern="0" cap="none" spc="0" normalizeH="0" baseline="0" noProof="0" dirty="0" err="1">
                <a:ln>
                  <a:noFill/>
                </a:ln>
                <a:solidFill>
                  <a:srgbClr val="000000"/>
                </a:solidFill>
                <a:effectLst/>
                <a:uLnTx/>
                <a:uFillTx/>
                <a:latin typeface="Arial"/>
                <a:cs typeface="Arial"/>
                <a:sym typeface="Arial"/>
              </a:rPr>
              <a:t>advanced-security</a:t>
            </a:r>
            <a:r>
              <a:rPr kumimoji="0" lang="de-DE" sz="1500" b="1" i="0" u="none" strike="noStrike" kern="0" cap="none" spc="0" normalizeH="0" baseline="0" noProof="0" dirty="0">
                <a:ln>
                  <a:noFill/>
                </a:ln>
                <a:solidFill>
                  <a:srgbClr val="000000"/>
                </a:solidFill>
                <a:effectLst/>
                <a:uLnTx/>
                <a:uFillTx/>
                <a:latin typeface="Arial"/>
                <a:cs typeface="Arial"/>
                <a:sym typeface="Arial"/>
              </a:rPr>
              <a:t>/maven-dependency-submission-action@571e99aab1055c2e71a1e2309b9691de18d6b7d6</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304556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3772041" y="2036311"/>
            <a:ext cx="4647918" cy="278537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2500" b="1" i="0" u="none" strike="noStrike" kern="0" cap="none" spc="0" normalizeH="0" baseline="0" noProof="0" dirty="0">
                <a:ln>
                  <a:noFill/>
                </a:ln>
                <a:solidFill>
                  <a:srgbClr val="000000"/>
                </a:solidFill>
                <a:effectLst/>
                <a:uLnTx/>
                <a:uFillTx/>
                <a:latin typeface="Arial"/>
                <a:cs typeface="Arial"/>
                <a:sym typeface="Arial"/>
              </a:rPr>
              <a:t>: Java CI </a:t>
            </a:r>
            <a:r>
              <a:rPr kumimoji="0" lang="de-DE" sz="25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2500" b="1" i="0" u="none" strike="noStrike" kern="0" cap="none" spc="0" normalizeH="0" baseline="0" noProof="0" dirty="0">
                <a:ln>
                  <a:noFill/>
                </a:ln>
                <a:solidFill>
                  <a:srgbClr val="000000"/>
                </a:solidFill>
                <a:effectLst/>
                <a:uLnTx/>
                <a:uFillTx/>
                <a:latin typeface="Arial"/>
                <a:cs typeface="Arial"/>
                <a:sym typeface="Arial"/>
              </a:rPr>
              <a:t> Maven</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2500" b="1"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a:ln>
                  <a:noFill/>
                </a:ln>
                <a:solidFill>
                  <a:srgbClr val="000000"/>
                </a:solidFill>
                <a:effectLst/>
                <a:uLnTx/>
                <a:uFillTx/>
                <a:latin typeface="Arial"/>
                <a:cs typeface="Arial"/>
                <a:sym typeface="Arial"/>
              </a:rPr>
              <a:t>on:</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a:ln>
                  <a:noFill/>
                </a:ln>
                <a:solidFill>
                  <a:srgbClr val="000000"/>
                </a:solidFill>
                <a:effectLst/>
                <a:uLnTx/>
                <a:uFillTx/>
                <a:latin typeface="Arial"/>
                <a:cs typeface="Arial"/>
                <a:sym typeface="Arial"/>
              </a:rPr>
              <a:t>  push:</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a:ln>
                  <a:noFill/>
                </a:ln>
                <a:solidFill>
                  <a:srgbClr val="000000"/>
                </a:solidFill>
                <a:effectLst/>
                <a:uLnTx/>
                <a:uFillTx/>
                <a:latin typeface="Arial"/>
                <a:cs typeface="Arial"/>
                <a:sym typeface="Arial"/>
              </a:rPr>
              <a:t>    </a:t>
            </a:r>
            <a:r>
              <a:rPr kumimoji="0" lang="de-DE" sz="2500" b="1" i="0" u="none" strike="noStrike" kern="0" cap="none" spc="0" normalizeH="0" baseline="0" noProof="0" dirty="0" err="1">
                <a:ln>
                  <a:noFill/>
                </a:ln>
                <a:solidFill>
                  <a:srgbClr val="000000"/>
                </a:solidFill>
                <a:effectLst/>
                <a:uLnTx/>
                <a:uFillTx/>
                <a:latin typeface="Arial"/>
                <a:cs typeface="Arial"/>
                <a:sym typeface="Arial"/>
              </a:rPr>
              <a:t>branches</a:t>
            </a:r>
            <a:r>
              <a:rPr kumimoji="0" lang="de-DE" sz="2500" b="1" i="0" u="none" strike="noStrike" kern="0" cap="none" spc="0" normalizeH="0" baseline="0" noProof="0" dirty="0">
                <a:ln>
                  <a:noFill/>
                </a:ln>
                <a:solidFill>
                  <a:srgbClr val="000000"/>
                </a:solidFill>
                <a:effectLst/>
                <a:uLnTx/>
                <a:uFillTx/>
                <a:latin typeface="Arial"/>
                <a:cs typeface="Arial"/>
                <a:sym typeface="Arial"/>
              </a:rPr>
              <a:t>: [ "</a:t>
            </a:r>
            <a:r>
              <a:rPr kumimoji="0" lang="de-DE" sz="2500" b="1" i="0" u="none" strike="noStrike" kern="0" cap="none" spc="0" normalizeH="0" baseline="0" noProof="0" dirty="0" err="1">
                <a:ln>
                  <a:noFill/>
                </a:ln>
                <a:solidFill>
                  <a:srgbClr val="000000"/>
                </a:solidFill>
                <a:effectLst/>
                <a:uLnTx/>
                <a:uFillTx/>
                <a:latin typeface="Arial"/>
                <a:cs typeface="Arial"/>
                <a:sym typeface="Arial"/>
              </a:rPr>
              <a:t>main</a:t>
            </a:r>
            <a:r>
              <a:rPr kumimoji="0" lang="de-DE" sz="2500" b="1" i="0" u="none" strike="noStrike" kern="0" cap="none" spc="0" normalizeH="0" baseline="0" noProof="0" dirty="0">
                <a:ln>
                  <a:noFill/>
                </a:ln>
                <a:solidFill>
                  <a:srgbClr val="000000"/>
                </a:solidFill>
                <a:effectLst/>
                <a:uLnTx/>
                <a:uFillTx/>
                <a:latin typeface="Arial"/>
                <a:cs typeface="Arial"/>
                <a:sym typeface="Arial"/>
              </a:rPr>
              <a:t>"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a:ln>
                  <a:noFill/>
                </a:ln>
                <a:solidFill>
                  <a:srgbClr val="000000"/>
                </a:solidFill>
                <a:effectLst/>
                <a:uLnTx/>
                <a:uFillTx/>
                <a:latin typeface="Arial"/>
                <a:cs typeface="Arial"/>
                <a:sym typeface="Arial"/>
              </a:rPr>
              <a:t>  </a:t>
            </a:r>
            <a:r>
              <a:rPr kumimoji="0" lang="de-DE" sz="2500" b="1" i="0" u="none" strike="noStrike" kern="0" cap="none" spc="0" normalizeH="0" baseline="0" noProof="0" dirty="0" err="1">
                <a:ln>
                  <a:noFill/>
                </a:ln>
                <a:solidFill>
                  <a:srgbClr val="000000"/>
                </a:solidFill>
                <a:effectLst/>
                <a:uLnTx/>
                <a:uFillTx/>
                <a:latin typeface="Arial"/>
                <a:cs typeface="Arial"/>
                <a:sym typeface="Arial"/>
              </a:rPr>
              <a:t>pull_request</a:t>
            </a:r>
            <a:r>
              <a:rPr kumimoji="0" lang="de-DE" sz="2500" b="1" i="0" u="none" strike="noStrike" kern="0" cap="none" spc="0" normalizeH="0" baseline="0" noProof="0" dirty="0">
                <a:ln>
                  <a:noFill/>
                </a:ln>
                <a:solidFill>
                  <a:srgbClr val="000000"/>
                </a:solidFill>
                <a:effectLst/>
                <a:uLnTx/>
                <a:uFillTx/>
                <a:latin typeface="Arial"/>
                <a:cs typeface="Arial"/>
                <a:sym typeface="Arial"/>
              </a:rPr>
              <a: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500" b="1" i="0" u="none" strike="noStrike" kern="0" cap="none" spc="0" normalizeH="0" baseline="0" noProof="0" dirty="0">
                <a:ln>
                  <a:noFill/>
                </a:ln>
                <a:solidFill>
                  <a:srgbClr val="000000"/>
                </a:solidFill>
                <a:effectLst/>
                <a:uLnTx/>
                <a:uFillTx/>
                <a:latin typeface="Arial"/>
                <a:cs typeface="Arial"/>
                <a:sym typeface="Arial"/>
              </a:rPr>
              <a:t>    </a:t>
            </a:r>
            <a:r>
              <a:rPr kumimoji="0" lang="de-DE" sz="2500" b="1" i="0" u="none" strike="noStrike" kern="0" cap="none" spc="0" normalizeH="0" baseline="0" noProof="0" dirty="0" err="1">
                <a:ln>
                  <a:noFill/>
                </a:ln>
                <a:solidFill>
                  <a:srgbClr val="000000"/>
                </a:solidFill>
                <a:effectLst/>
                <a:uLnTx/>
                <a:uFillTx/>
                <a:latin typeface="Arial"/>
                <a:cs typeface="Arial"/>
                <a:sym typeface="Arial"/>
              </a:rPr>
              <a:t>branches</a:t>
            </a:r>
            <a:r>
              <a:rPr kumimoji="0" lang="de-DE" sz="2500" b="1" i="0" u="none" strike="noStrike" kern="0" cap="none" spc="0" normalizeH="0" baseline="0" noProof="0" dirty="0">
                <a:ln>
                  <a:noFill/>
                </a:ln>
                <a:solidFill>
                  <a:srgbClr val="000000"/>
                </a:solidFill>
                <a:effectLst/>
                <a:uLnTx/>
                <a:uFillTx/>
                <a:latin typeface="Arial"/>
                <a:cs typeface="Arial"/>
                <a:sym typeface="Arial"/>
              </a:rPr>
              <a:t>: [ "</a:t>
            </a:r>
            <a:r>
              <a:rPr kumimoji="0" lang="de-DE" sz="2500" b="1" i="0" u="none" strike="noStrike" kern="0" cap="none" spc="0" normalizeH="0" baseline="0" noProof="0" dirty="0" err="1">
                <a:ln>
                  <a:noFill/>
                </a:ln>
                <a:solidFill>
                  <a:srgbClr val="000000"/>
                </a:solidFill>
                <a:effectLst/>
                <a:uLnTx/>
                <a:uFillTx/>
                <a:latin typeface="Arial"/>
                <a:cs typeface="Arial"/>
                <a:sym typeface="Arial"/>
              </a:rPr>
              <a:t>main</a:t>
            </a:r>
            <a:r>
              <a:rPr kumimoji="0" lang="de-DE" sz="2500" b="1" i="0" u="none" strike="noStrike" kern="0" cap="none" spc="0" normalizeH="0" baseline="0" noProof="0" dirty="0">
                <a:ln>
                  <a:noFill/>
                </a:ln>
                <a:solidFill>
                  <a:srgbClr val="000000"/>
                </a:solidFill>
                <a:effectLst/>
                <a:uLnTx/>
                <a:uFillTx/>
                <a:latin typeface="Arial"/>
                <a:cs typeface="Arial"/>
                <a:sym typeface="Arial"/>
              </a:rPr>
              <a:t>" ]</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586092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269701" y="458956"/>
            <a:ext cx="10922299"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jobs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build</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runs</a:t>
            </a:r>
            <a:r>
              <a:rPr kumimoji="0" lang="de-DE" sz="2000" b="1" i="0" u="none" strike="noStrike" kern="0" cap="none" spc="0" normalizeH="0" baseline="0" noProof="0" dirty="0">
                <a:ln>
                  <a:noFill/>
                </a:ln>
                <a:solidFill>
                  <a:srgbClr val="000000"/>
                </a:solidFill>
                <a:effectLst/>
                <a:uLnTx/>
                <a:uFillTx/>
                <a:latin typeface="Arial"/>
                <a:cs typeface="Arial"/>
                <a:sym typeface="Arial"/>
              </a:rPr>
              <a:t>-on: </a:t>
            </a:r>
            <a:r>
              <a:rPr kumimoji="0" lang="de-DE" sz="2000" b="1" i="0" u="none" strike="noStrike" kern="0" cap="none" spc="0" normalizeH="0" baseline="0" noProof="0" dirty="0" err="1">
                <a:ln>
                  <a:noFill/>
                </a:ln>
                <a:solidFill>
                  <a:srgbClr val="000000"/>
                </a:solidFill>
                <a:effectLst/>
                <a:uLnTx/>
                <a:uFillTx/>
                <a:latin typeface="Arial"/>
                <a:cs typeface="Arial"/>
                <a:sym typeface="Arial"/>
              </a:rPr>
              <a:t>ubuntu-latest</a:t>
            </a: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steps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 </a:t>
            </a:r>
            <a:r>
              <a:rPr kumimoji="0" lang="de-DE" sz="20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actions</a:t>
            </a:r>
            <a:r>
              <a:rPr kumimoji="0" lang="de-DE" sz="2000" b="1" i="0" u="none" strike="noStrike" kern="0" cap="none" spc="0" normalizeH="0" baseline="0" noProof="0" dirty="0">
                <a:ln>
                  <a:noFill/>
                </a:ln>
                <a:solidFill>
                  <a:srgbClr val="000000"/>
                </a:solidFill>
                <a:effectLst/>
                <a:uLnTx/>
                <a:uFillTx/>
                <a:latin typeface="Arial"/>
                <a:cs typeface="Arial"/>
                <a:sym typeface="Arial"/>
              </a:rPr>
              <a:t>/checkout@v3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 </a:t>
            </a:r>
            <a:r>
              <a:rPr kumimoji="0" lang="de-DE" sz="20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2000" b="1" i="0" u="none" strike="noStrike" kern="0" cap="none" spc="0" normalizeH="0" baseline="0" noProof="0" dirty="0">
                <a:ln>
                  <a:noFill/>
                </a:ln>
                <a:solidFill>
                  <a:srgbClr val="000000"/>
                </a:solidFill>
                <a:effectLst/>
                <a:uLnTx/>
                <a:uFillTx/>
                <a:latin typeface="Arial"/>
                <a:cs typeface="Arial"/>
                <a:sym typeface="Arial"/>
              </a:rPr>
              <a:t>: Set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up</a:t>
            </a:r>
            <a:r>
              <a:rPr kumimoji="0" lang="de-DE" sz="2000" b="1" i="0" u="none" strike="noStrike" kern="0" cap="none" spc="0" normalizeH="0" baseline="0" noProof="0" dirty="0">
                <a:ln>
                  <a:noFill/>
                </a:ln>
                <a:solidFill>
                  <a:srgbClr val="000000"/>
                </a:solidFill>
                <a:effectLst/>
                <a:uLnTx/>
                <a:uFillTx/>
                <a:latin typeface="Arial"/>
                <a:cs typeface="Arial"/>
                <a:sym typeface="Arial"/>
              </a:rPr>
              <a:t> JDK 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actions</a:t>
            </a:r>
            <a:r>
              <a:rPr kumimoji="0" lang="de-DE" sz="2000" b="1" i="0" u="none" strike="noStrike" kern="0" cap="none" spc="0" normalizeH="0" baseline="0" noProof="0" dirty="0">
                <a:ln>
                  <a:noFill/>
                </a:ln>
                <a:solidFill>
                  <a:srgbClr val="000000"/>
                </a:solidFill>
                <a:effectLst/>
                <a:uLnTx/>
                <a:uFillTx/>
                <a:latin typeface="Arial"/>
                <a:cs typeface="Arial"/>
                <a:sym typeface="Arial"/>
              </a:rPr>
              <a:t>/setup-java@v3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java</a:t>
            </a:r>
            <a:r>
              <a:rPr kumimoji="0" lang="de-DE" sz="2000" b="1" i="0" u="none" strike="noStrike" kern="0" cap="none" spc="0" normalizeH="0" baseline="0" noProof="0" dirty="0">
                <a:ln>
                  <a:noFill/>
                </a:ln>
                <a:solidFill>
                  <a:srgbClr val="000000"/>
                </a:solidFill>
                <a:effectLst/>
                <a:uLnTx/>
                <a:uFillTx/>
                <a:latin typeface="Arial"/>
                <a:cs typeface="Arial"/>
                <a:sym typeface="Arial"/>
              </a:rPr>
              <a:t>-version: '19'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distribution</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temurin</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cache</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maven</a:t>
            </a: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 </a:t>
            </a:r>
            <a:r>
              <a:rPr kumimoji="0" lang="de-DE" sz="20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Build</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with</a:t>
            </a:r>
            <a:r>
              <a:rPr kumimoji="0" lang="de-DE" sz="2000" b="1" i="0" u="none" strike="noStrike" kern="0" cap="none" spc="0" normalizeH="0" baseline="0" noProof="0" dirty="0">
                <a:ln>
                  <a:noFill/>
                </a:ln>
                <a:solidFill>
                  <a:srgbClr val="000000"/>
                </a:solidFill>
                <a:effectLst/>
                <a:uLnTx/>
                <a:uFillTx/>
                <a:latin typeface="Arial"/>
                <a:cs typeface="Arial"/>
                <a:sym typeface="Arial"/>
              </a:rPr>
              <a:t> Maven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run</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mvn</a:t>
            </a:r>
            <a:r>
              <a:rPr kumimoji="0" lang="de-DE" sz="2000" b="1" i="0" u="none" strike="noStrike" kern="0" cap="none" spc="0" normalizeH="0" baseline="0" noProof="0" dirty="0">
                <a:ln>
                  <a:noFill/>
                </a:ln>
                <a:solidFill>
                  <a:srgbClr val="000000"/>
                </a:solidFill>
                <a:effectLst/>
                <a:uLnTx/>
                <a:uFillTx/>
                <a:latin typeface="Arial"/>
                <a:cs typeface="Arial"/>
                <a:sym typeface="Arial"/>
              </a:rPr>
              <a:t> -B </a:t>
            </a:r>
            <a:r>
              <a:rPr kumimoji="0" lang="de-DE" sz="2000" b="1" i="0" u="none" strike="noStrike" kern="0" cap="none" spc="0" normalizeH="0" baseline="0" noProof="0" dirty="0" err="1">
                <a:ln>
                  <a:noFill/>
                </a:ln>
                <a:solidFill>
                  <a:srgbClr val="000000"/>
                </a:solidFill>
                <a:effectLst/>
                <a:uLnTx/>
                <a:uFillTx/>
                <a:latin typeface="Arial"/>
                <a:cs typeface="Arial"/>
                <a:sym typeface="Arial"/>
              </a:rPr>
              <a:t>package</a:t>
            </a:r>
            <a:r>
              <a:rPr kumimoji="0" lang="de-DE" sz="2000" b="1" i="0" u="none" strike="noStrike" kern="0" cap="none" spc="0" normalizeH="0" baseline="0" noProof="0" dirty="0">
                <a:ln>
                  <a:noFill/>
                </a:ln>
                <a:solidFill>
                  <a:srgbClr val="000000"/>
                </a:solidFill>
                <a:effectLst/>
                <a:uLnTx/>
                <a:uFillTx/>
                <a:latin typeface="Arial"/>
                <a:cs typeface="Arial"/>
                <a:sym typeface="Arial"/>
              </a:rPr>
              <a:t> --file pom.xml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name</a:t>
            </a:r>
            <a:r>
              <a:rPr kumimoji="0" lang="de-DE" sz="2000" b="1" i="0" u="none" strike="noStrike" kern="0" cap="none" spc="0" normalizeH="0" baseline="0" noProof="0" dirty="0">
                <a:ln>
                  <a:noFill/>
                </a:ln>
                <a:solidFill>
                  <a:srgbClr val="000000"/>
                </a:solidFill>
                <a:effectLst/>
                <a:uLnTx/>
                <a:uFillTx/>
                <a:latin typeface="Arial"/>
                <a:cs typeface="Arial"/>
                <a:sym typeface="Arial"/>
              </a:rPr>
              <a:t>: Update </a:t>
            </a:r>
            <a:r>
              <a:rPr kumimoji="0" lang="de-DE" sz="2000" b="1" i="0" u="none" strike="noStrike" kern="0" cap="none" spc="0" normalizeH="0" baseline="0" noProof="0" dirty="0" err="1">
                <a:ln>
                  <a:noFill/>
                </a:ln>
                <a:solidFill>
                  <a:srgbClr val="000000"/>
                </a:solidFill>
                <a:effectLst/>
                <a:uLnTx/>
                <a:uFillTx/>
                <a:latin typeface="Arial"/>
                <a:cs typeface="Arial"/>
                <a:sym typeface="Arial"/>
              </a:rPr>
              <a:t>dependency</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graph</a:t>
            </a:r>
            <a:endParaRPr kumimoji="0" lang="de-DE"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uses</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r>
              <a:rPr kumimoji="0" lang="de-DE" sz="2000" b="1" i="0" u="none" strike="noStrike" kern="0" cap="none" spc="0" normalizeH="0" baseline="0" noProof="0" dirty="0" err="1">
                <a:ln>
                  <a:noFill/>
                </a:ln>
                <a:solidFill>
                  <a:srgbClr val="000000"/>
                </a:solidFill>
                <a:effectLst/>
                <a:uLnTx/>
                <a:uFillTx/>
                <a:latin typeface="Arial"/>
                <a:cs typeface="Arial"/>
                <a:sym typeface="Arial"/>
              </a:rPr>
              <a:t>advanced-security</a:t>
            </a:r>
            <a:r>
              <a:rPr kumimoji="0" lang="de-DE" sz="2000" b="1" i="0" u="none" strike="noStrike" kern="0" cap="none" spc="0" normalizeH="0" baseline="0" noProof="0" dirty="0">
                <a:ln>
                  <a:noFill/>
                </a:ln>
                <a:solidFill>
                  <a:srgbClr val="000000"/>
                </a:solidFill>
                <a:effectLst/>
                <a:uLnTx/>
                <a:uFillTx/>
                <a:latin typeface="Arial"/>
                <a:cs typeface="Arial"/>
                <a:sym typeface="Arial"/>
              </a:rPr>
              <a:t>/maven-dependency-submission-action@571e99aab1055c2e71a1e2309b9691de18d6b7d6</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98592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0" y="1630615"/>
            <a:ext cx="4718740" cy="1001956"/>
            <a:chOff x="5322863" y="1222961"/>
            <a:chExt cx="3539055" cy="751467"/>
          </a:xfrm>
        </p:grpSpPr>
        <p:sp>
          <p:nvSpPr>
            <p:cNvPr id="279" name="Google Shape;279;p3"/>
            <p:cNvSpPr txBox="1"/>
            <p:nvPr/>
          </p:nvSpPr>
          <p:spPr>
            <a:xfrm>
              <a:off x="5322863" y="1222961"/>
              <a:ext cx="3292905" cy="43855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Packaging</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der Applikation in ein Docker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image</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und hochladen in die Amazon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Elastic</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Container Registry (ECR)</a:t>
              </a:r>
            </a:p>
          </p:txBody>
        </p:sp>
        <p:sp>
          <p:nvSpPr>
            <p:cNvPr id="280" name="Google Shape;280;p3"/>
            <p:cNvSpPr txBox="1"/>
            <p:nvPr/>
          </p:nvSpPr>
          <p:spPr>
            <a:xfrm>
              <a:off x="5333526" y="1604934"/>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Wie funktioniert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visuelle und praktische Anschauen was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genau ist und wie die Arbeitsweise zu verstehen ist.</a:t>
              </a:r>
            </a:p>
          </p:txBody>
        </p:sp>
      </p:grpSp>
      <p:grpSp>
        <p:nvGrpSpPr>
          <p:cNvPr id="281" name="Google Shape;281;p3"/>
          <p:cNvGrpSpPr/>
          <p:nvPr/>
        </p:nvGrpSpPr>
        <p:grpSpPr>
          <a:xfrm>
            <a:off x="7137900" y="3049796"/>
            <a:ext cx="4718742" cy="943255"/>
            <a:chOff x="5353424" y="2287345"/>
            <a:chExt cx="3539056" cy="707441"/>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Klausur</a:t>
              </a:r>
              <a:endParaRPr kumimoji="0" lang="en-GB"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Für alle Teilnehmer wird die Arbeitsumgebung eingerichtet sowie die genaue und richtige Vorgehensweise erklärt dies im Unternehmen umzusetzen.</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8</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extLst>
      <p:ext uri="{BB962C8B-B14F-4D97-AF65-F5344CB8AC3E}">
        <p14:creationId xmlns:p14="http://schemas.microsoft.com/office/powerpoint/2010/main" val="33940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2259611" y="1072863"/>
            <a:ext cx="7329866" cy="4324261"/>
          </a:xfrm>
          <a:prstGeom prst="rect">
            <a:avLst/>
          </a:prstGeom>
          <a:noFill/>
        </p:spPr>
        <p:txBody>
          <a:bodyPr wrap="square" rtlCol="0">
            <a:spAutoFit/>
          </a:bodyPr>
          <a:lstStyle/>
          <a:p>
            <a:r>
              <a:rPr lang="de-DE" sz="2500" b="1" dirty="0" err="1"/>
              <a:t>stages</a:t>
            </a:r>
            <a:r>
              <a:rPr lang="de-DE" sz="2500" b="1" dirty="0"/>
              <a:t>:</a:t>
            </a:r>
          </a:p>
          <a:p>
            <a:r>
              <a:rPr lang="de-DE" sz="2500" b="1" dirty="0"/>
              <a:t>  - clean</a:t>
            </a:r>
          </a:p>
          <a:p>
            <a:br>
              <a:rPr lang="de-DE" sz="2500" b="1" dirty="0"/>
            </a:br>
            <a:r>
              <a:rPr lang="de-DE" sz="2500" b="1" dirty="0"/>
              <a:t>clean-job:</a:t>
            </a:r>
          </a:p>
          <a:p>
            <a:r>
              <a:rPr lang="de-DE" sz="2500" b="1" dirty="0"/>
              <a:t>  </a:t>
            </a:r>
            <a:r>
              <a:rPr lang="de-DE" sz="2500" b="1" dirty="0" err="1"/>
              <a:t>stage</a:t>
            </a:r>
            <a:r>
              <a:rPr lang="de-DE" sz="2500" b="1" dirty="0"/>
              <a:t>: clean</a:t>
            </a:r>
          </a:p>
          <a:p>
            <a:r>
              <a:rPr lang="de-DE" sz="2500" b="1" dirty="0"/>
              <a:t>  tags:</a:t>
            </a:r>
          </a:p>
          <a:p>
            <a:r>
              <a:rPr lang="de-DE" sz="2500" b="1" dirty="0"/>
              <a:t>    - „</a:t>
            </a:r>
            <a:r>
              <a:rPr lang="de-DE" sz="2500" b="1" dirty="0" err="1"/>
              <a:t>testapp</a:t>
            </a:r>
            <a:r>
              <a:rPr lang="de-DE" sz="2500" b="1" dirty="0"/>
              <a:t>"</a:t>
            </a:r>
          </a:p>
          <a:p>
            <a:r>
              <a:rPr lang="de-DE" sz="2500" b="1" dirty="0"/>
              <a:t>  </a:t>
            </a:r>
            <a:r>
              <a:rPr lang="de-DE" sz="2500" b="1" dirty="0" err="1"/>
              <a:t>script</a:t>
            </a:r>
            <a:r>
              <a:rPr lang="de-DE" sz="2500" b="1" dirty="0"/>
              <a:t>:</a:t>
            </a:r>
          </a:p>
          <a:p>
            <a:r>
              <a:rPr lang="de-DE" sz="2500" b="1" dirty="0"/>
              <a:t>    - echo "Building </a:t>
            </a:r>
            <a:r>
              <a:rPr lang="de-DE" sz="2500" b="1" dirty="0" err="1"/>
              <a:t>the</a:t>
            </a:r>
            <a:r>
              <a:rPr lang="de-DE" sz="2500" b="1" dirty="0"/>
              <a:t> Rest API..."</a:t>
            </a:r>
          </a:p>
          <a:p>
            <a:r>
              <a:rPr lang="de-DE" sz="2500" b="1" dirty="0"/>
              <a:t>    - </a:t>
            </a:r>
            <a:r>
              <a:rPr lang="de-DE" sz="2500" b="1" dirty="0" err="1"/>
              <a:t>mvn</a:t>
            </a:r>
            <a:r>
              <a:rPr lang="de-DE" sz="2500" b="1" dirty="0"/>
              <a:t> clean</a:t>
            </a:r>
          </a:p>
          <a:p>
            <a:endParaRPr lang="de-DE" sz="25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59042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638590" cy="523220"/>
          </a:xfrm>
          <a:prstGeom prst="rect">
            <a:avLst/>
          </a:prstGeom>
          <a:noFill/>
        </p:spPr>
        <p:txBody>
          <a:bodyPr wrap="none" rtlCol="0">
            <a:spAutoFit/>
          </a:bodyPr>
          <a:lstStyle/>
          <a:p>
            <a:pPr lvl="0" defTabSz="914377">
              <a:buClrTx/>
              <a:defRPr/>
            </a:pPr>
            <a:r>
              <a:rPr lang="de-DE" sz="2800" kern="1200" dirty="0">
                <a:latin typeface="Bebas Neue" charset="0"/>
                <a:ea typeface="Bebas Neue" charset="0"/>
                <a:cs typeface="Bebas Neue" charset="0"/>
              </a:rPr>
              <a:t>Stages, Jobs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1687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92E83BB-9240-0010-A24A-4DF8656417C5}"/>
              </a:ext>
            </a:extLst>
          </p:cNvPr>
          <p:cNvPicPr>
            <a:picLocks noGrp="1" noChangeAspect="1"/>
          </p:cNvPicPr>
          <p:nvPr>
            <p:ph type="pic" sz="quarter" idx="10"/>
          </p:nvPr>
        </p:nvPicPr>
        <p:blipFill>
          <a:blip r:embed="rId2"/>
          <a:srcRect l="14766" r="14766"/>
          <a:stretch>
            <a:fillRect/>
          </a:stretch>
        </p:blipFill>
        <p:spPr/>
      </p:pic>
      <p:sp>
        <p:nvSpPr>
          <p:cNvPr id="10" name="TextBox 9"/>
          <p:cNvSpPr txBox="1"/>
          <p:nvPr/>
        </p:nvSpPr>
        <p:spPr>
          <a:xfrm>
            <a:off x="239348" y="2276872"/>
            <a:ext cx="1300356"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Stages/Jobs</a:t>
            </a:r>
          </a:p>
        </p:txBody>
      </p:sp>
      <p:sp>
        <p:nvSpPr>
          <p:cNvPr id="11" name="TextBox 10"/>
          <p:cNvSpPr txBox="1"/>
          <p:nvPr/>
        </p:nvSpPr>
        <p:spPr>
          <a:xfrm>
            <a:off x="239349" y="2852937"/>
            <a:ext cx="3168352" cy="157709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Begriff</a:t>
            </a: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beschreibt die Schritte, oder auch Aufgaben die innerhalb einer Pipeline oder eines Workflows definiert sind die ausgeführt werden können.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933" kern="1200" baseline="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Der Begriff wird je nach Anbieter eventuell angepasst bleibt aber fundamental das gleiche.</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82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65C24B2-030B-C124-463C-7C13C2A6CD18}"/>
              </a:ext>
            </a:extLst>
          </p:cNvPr>
          <p:cNvPicPr>
            <a:picLocks noChangeAspect="1"/>
          </p:cNvPicPr>
          <p:nvPr/>
        </p:nvPicPr>
        <p:blipFill>
          <a:blip r:embed="rId2"/>
          <a:stretch>
            <a:fillRect/>
          </a:stretch>
        </p:blipFill>
        <p:spPr>
          <a:xfrm>
            <a:off x="1256854" y="924742"/>
            <a:ext cx="9678291" cy="5008515"/>
          </a:xfrm>
          <a:prstGeom prst="rect">
            <a:avLst/>
          </a:prstGeom>
        </p:spPr>
      </p:pic>
      <p:grpSp>
        <p:nvGrpSpPr>
          <p:cNvPr id="5" name="Группа 31">
            <a:extLst>
              <a:ext uri="{FF2B5EF4-FFF2-40B4-BE49-F238E27FC236}">
                <a16:creationId xmlns:a16="http://schemas.microsoft.com/office/drawing/2014/main" id="{9C24D276-C4CB-B5C2-C597-458130FD914B}"/>
              </a:ext>
            </a:extLst>
          </p:cNvPr>
          <p:cNvGrpSpPr/>
          <p:nvPr/>
        </p:nvGrpSpPr>
        <p:grpSpPr>
          <a:xfrm>
            <a:off x="11319310" y="359343"/>
            <a:ext cx="603183" cy="603183"/>
            <a:chOff x="8489482" y="269507"/>
            <a:chExt cx="452387" cy="452387"/>
          </a:xfrm>
        </p:grpSpPr>
        <p:sp>
          <p:nvSpPr>
            <p:cNvPr id="6" name="Овал 32">
              <a:extLst>
                <a:ext uri="{FF2B5EF4-FFF2-40B4-BE49-F238E27FC236}">
                  <a16:creationId xmlns:a16="http://schemas.microsoft.com/office/drawing/2014/main" id="{C9339512-BA71-B68A-5ACD-FDB419CBD67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7" name="TextBox 33">
              <a:extLst>
                <a:ext uri="{FF2B5EF4-FFF2-40B4-BE49-F238E27FC236}">
                  <a16:creationId xmlns:a16="http://schemas.microsoft.com/office/drawing/2014/main" id="{5A27C6DE-24C0-B0D0-3C99-AD38C6569457}"/>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69100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a:extLst>
              <a:ext uri="{FF2B5EF4-FFF2-40B4-BE49-F238E27FC236}">
                <a16:creationId xmlns:a16="http://schemas.microsoft.com/office/drawing/2014/main" id="{49D21A4A-E4A0-B443-7E58-1D11409D4D05}"/>
              </a:ext>
            </a:extLst>
          </p:cNvPr>
          <p:cNvPicPr>
            <a:picLocks noChangeAspect="1"/>
          </p:cNvPicPr>
          <p:nvPr/>
        </p:nvPicPr>
        <p:blipFill rotWithShape="1">
          <a:blip r:embed="rId2"/>
          <a:srcRect t="899"/>
          <a:stretch/>
        </p:blipFill>
        <p:spPr>
          <a:xfrm>
            <a:off x="20" y="1282"/>
            <a:ext cx="12191980" cy="6856718"/>
          </a:xfrm>
          <a:prstGeom prst="rect">
            <a:avLst/>
          </a:prstGeom>
        </p:spPr>
      </p:pic>
    </p:spTree>
    <p:extLst>
      <p:ext uri="{BB962C8B-B14F-4D97-AF65-F5344CB8AC3E}">
        <p14:creationId xmlns:p14="http://schemas.microsoft.com/office/powerpoint/2010/main" val="3975752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055097" cy="523220"/>
          </a:xfrm>
          <a:prstGeom prst="rect">
            <a:avLst/>
          </a:prstGeom>
          <a:noFill/>
        </p:spPr>
        <p:txBody>
          <a:bodyPr wrap="none" rtlCol="0">
            <a:spAutoFit/>
          </a:bodyPr>
          <a:lstStyle/>
          <a:p>
            <a:pPr lvl="0" defTabSz="914377">
              <a:buClrTx/>
              <a:defRPr/>
            </a:pPr>
            <a:r>
              <a:rPr lang="de-DE" sz="2800" kern="1200" dirty="0">
                <a:latin typeface="Bebas Neue" charset="0"/>
                <a:ea typeface="Bebas Neue" charset="0"/>
                <a:cs typeface="Bebas Neue" charset="0"/>
              </a:rPr>
              <a:t>Runner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279018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stal Gitlab Runner Manual Pada Ubuntu 20 - halovina">
            <a:extLst>
              <a:ext uri="{FF2B5EF4-FFF2-40B4-BE49-F238E27FC236}">
                <a16:creationId xmlns:a16="http://schemas.microsoft.com/office/drawing/2014/main" id="{85DA00DA-E7E1-7E67-43E7-3A1EA9AF1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466725"/>
            <a:ext cx="8343900" cy="59245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31">
            <a:extLst>
              <a:ext uri="{FF2B5EF4-FFF2-40B4-BE49-F238E27FC236}">
                <a16:creationId xmlns:a16="http://schemas.microsoft.com/office/drawing/2014/main" id="{20ED3B44-78D2-03DF-0A39-7A7D24329DFD}"/>
              </a:ext>
            </a:extLst>
          </p:cNvPr>
          <p:cNvGrpSpPr/>
          <p:nvPr/>
        </p:nvGrpSpPr>
        <p:grpSpPr>
          <a:xfrm>
            <a:off x="11319310" y="359343"/>
            <a:ext cx="603183" cy="603183"/>
            <a:chOff x="8489482" y="269507"/>
            <a:chExt cx="452387" cy="452387"/>
          </a:xfrm>
        </p:grpSpPr>
        <p:sp>
          <p:nvSpPr>
            <p:cNvPr id="4" name="Овал 32">
              <a:extLst>
                <a:ext uri="{FF2B5EF4-FFF2-40B4-BE49-F238E27FC236}">
                  <a16:creationId xmlns:a16="http://schemas.microsoft.com/office/drawing/2014/main" id="{94F44F12-27D3-D443-0C2B-F836DC6387D9}"/>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TextBox 33">
              <a:extLst>
                <a:ext uri="{FF2B5EF4-FFF2-40B4-BE49-F238E27FC236}">
                  <a16:creationId xmlns:a16="http://schemas.microsoft.com/office/drawing/2014/main" id="{EAEA3918-7F89-A24C-7B8A-5452A223942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609543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Loggen Sie sich in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GitLab</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 und gehen Sie in die CI/CD Konfiguration.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Einloggen </a:t>
              </a:r>
              <a:r>
                <a:rPr lang="de-DE" sz="1867" kern="1200" dirty="0" err="1">
                  <a:solidFill>
                    <a:srgbClr val="383838"/>
                  </a:solidFill>
                  <a:latin typeface="Bebas Neue" charset="0"/>
                  <a:ea typeface="Bebas Neue" charset="0"/>
                  <a:cs typeface="Bebas Neue" charset="0"/>
                </a:rPr>
                <a:t>Gitlab</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Erstellen Sie einen neuen Runner und linken Sie Ihn per Tag an Ihr Projekt.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Neuen Runner erstellen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Überprüfen Sie das der neue Runner erfolgreich verbunden ist. Ohne ihn auszuführen.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8516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327365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Hands-On (Praxisbeispiel)</a:t>
            </a: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solidFill>
                <a:latin typeface="Open Sans" charset="0"/>
                <a:ea typeface="Open Sans" charset="0"/>
                <a:cs typeface="Open Sans" charset="0"/>
              </a:rPr>
              <a:t>Deployment</a:t>
            </a:r>
            <a:r>
              <a:rPr lang="de-DE" sz="1333" kern="1200" dirty="0">
                <a:solidFill>
                  <a:srgbClr val="FFFFFF"/>
                </a:solidFill>
                <a:latin typeface="Open Sans" charset="0"/>
                <a:ea typeface="Open Sans" charset="0"/>
                <a:cs typeface="Open Sans" charset="0"/>
              </a:rPr>
              <a:t> Pipeline</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82020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Erstellen Sie in GitHub und in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GitLab</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eine neue Pipeline für Ihr Projekt.</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Erstellen Pipeline</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Fügen Sie einen „Hello World“ Schritt hinzu der etwas in die Konsole schreibt.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Erste</a:t>
              </a:r>
              <a:r>
                <a:rPr lang="de-DE" sz="1867" kern="1200" dirty="0">
                  <a:solidFill>
                    <a:srgbClr val="383838"/>
                  </a:solidFill>
                  <a:latin typeface="Bebas Neue" charset="0"/>
                  <a:ea typeface="Bebas Neue" charset="0"/>
                  <a:cs typeface="Bebas Neue" charset="0"/>
                </a:rPr>
                <a:t>n Schritt erstellen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t>
              </a:r>
              <a:r>
                <a:rPr lang="de-DE" sz="933" kern="1200" dirty="0" err="1">
                  <a:solidFill>
                    <a:srgbClr val="FFFFFF">
                      <a:lumMod val="50000"/>
                    </a:srgbClr>
                  </a:solidFill>
                  <a:latin typeface="Open Sans" charset="0"/>
                  <a:ea typeface="Open Sans" charset="0"/>
                  <a:cs typeface="Open Sans" charset="0"/>
                </a:rPr>
                <a:t>üren</a:t>
              </a:r>
              <a:r>
                <a:rPr lang="de-DE" sz="933" kern="1200" dirty="0">
                  <a:solidFill>
                    <a:srgbClr val="FFFFFF">
                      <a:lumMod val="50000"/>
                    </a:srgbClr>
                  </a:solidFill>
                  <a:latin typeface="Open Sans" charset="0"/>
                  <a:ea typeface="Open Sans" charset="0"/>
                  <a:cs typeface="Open Sans" charset="0"/>
                </a:rPr>
                <a:t> Sie Ihre Pipeline aus und testen Sie ob diese erfolgreich war. </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0861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7" name="Bildplatzhalter 6">
            <a:extLst>
              <a:ext uri="{FF2B5EF4-FFF2-40B4-BE49-F238E27FC236}">
                <a16:creationId xmlns:a16="http://schemas.microsoft.com/office/drawing/2014/main" id="{FBDD261F-6A2E-8DCA-CA7D-8BA7E5449303}"/>
              </a:ext>
            </a:extLst>
          </p:cNvPr>
          <p:cNvPicPr>
            <a:picLocks noGrp="1" noChangeAspect="1"/>
          </p:cNvPicPr>
          <p:nvPr>
            <p:ph type="pic" idx="2"/>
          </p:nvPr>
        </p:nvPicPr>
        <p:blipFill rotWithShape="1">
          <a:blip r:embed="rId3"/>
          <a:srcRect l="9708" t="-32637" r="11336" b="-28757"/>
          <a:stretch/>
        </p:blipFill>
        <p:spPr>
          <a:xfrm>
            <a:off x="-28575" y="0"/>
            <a:ext cx="5480050" cy="6858000"/>
          </a:xfrm>
          <a:prstGeom prst="rect">
            <a:avLst/>
          </a:prstGeom>
          <a:solidFill>
            <a:schemeClr val="bg1"/>
          </a:solidFill>
          <a:ln>
            <a:noFill/>
          </a:ln>
        </p:spPr>
      </p:pic>
      <p:sp>
        <p:nvSpPr>
          <p:cNvPr id="407" name="Google Shape;407;p7"/>
          <p:cNvSpPr txBox="1"/>
          <p:nvPr/>
        </p:nvSpPr>
        <p:spPr>
          <a:xfrm>
            <a:off x="5620165" y="3345913"/>
            <a:ext cx="2029723" cy="543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33" b="0" i="0" u="none" strike="noStrike" cap="none">
                <a:solidFill>
                  <a:srgbClr val="383838"/>
                </a:solidFill>
                <a:latin typeface="Bebas Neue"/>
                <a:ea typeface="Bebas Neue"/>
                <a:cs typeface="Bebas Neue"/>
                <a:sym typeface="Bebas Neue"/>
              </a:rPr>
              <a:t>Kennen Lernen</a:t>
            </a:r>
            <a:endParaRPr sz="2933" b="0" i="0" u="none" strike="noStrike" cap="none">
              <a:solidFill>
                <a:srgbClr val="383838"/>
              </a:solidFill>
              <a:latin typeface="Bebas Neue"/>
              <a:ea typeface="Bebas Neue"/>
              <a:cs typeface="Bebas Neue"/>
              <a:sym typeface="Bebas Neue"/>
            </a:endParaRPr>
          </a:p>
        </p:txBody>
      </p:sp>
      <p:sp>
        <p:nvSpPr>
          <p:cNvPr id="408" name="Google Shape;408;p7"/>
          <p:cNvSpPr txBox="1"/>
          <p:nvPr/>
        </p:nvSpPr>
        <p:spPr>
          <a:xfrm>
            <a:off x="7950514" y="2569789"/>
            <a:ext cx="4133467"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00" b="0" i="0" u="none" strike="noStrike" cap="none" dirty="0">
                <a:solidFill>
                  <a:srgbClr val="7F7F7F"/>
                </a:solidFill>
                <a:latin typeface="Open Sans"/>
                <a:ea typeface="Open Sans"/>
                <a:cs typeface="Open Sans"/>
                <a:sym typeface="Open Sans"/>
              </a:rPr>
              <a:t>In den folgenden paar Minuten werden wir gemeinsam einander vorstellen und kurz auf ein paar wichtige Punkte zu sprechen kommen.</a:t>
            </a:r>
            <a:endParaRPr dirty="0"/>
          </a:p>
        </p:txBody>
      </p:sp>
      <p:sp>
        <p:nvSpPr>
          <p:cNvPr id="409" name="Google Shape;409;p7"/>
          <p:cNvSpPr/>
          <p:nvPr/>
        </p:nvSpPr>
        <p:spPr>
          <a:xfrm>
            <a:off x="7797801" y="2527213"/>
            <a:ext cx="4800" cy="22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0" name="Google Shape;410;p7"/>
          <p:cNvGrpSpPr/>
          <p:nvPr/>
        </p:nvGrpSpPr>
        <p:grpSpPr>
          <a:xfrm>
            <a:off x="11312660" y="359343"/>
            <a:ext cx="609828" cy="603183"/>
            <a:chOff x="8484499" y="269507"/>
            <a:chExt cx="457371" cy="452387"/>
          </a:xfrm>
        </p:grpSpPr>
        <p:sp>
          <p:nvSpPr>
            <p:cNvPr id="411" name="Google Shape;411;p7"/>
            <p:cNvSpPr/>
            <p:nvPr/>
          </p:nvSpPr>
          <p:spPr>
            <a:xfrm>
              <a:off x="8484499" y="269507"/>
              <a:ext cx="457371"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412" name="Google Shape;412;p7"/>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9</a:t>
              </a:r>
              <a:endParaRPr sz="1600" b="0" i="0" u="none" strike="noStrike" cap="none" dirty="0">
                <a:solidFill>
                  <a:srgbClr val="F6B73A"/>
                </a:solidFill>
                <a:latin typeface="Bebas Neue"/>
                <a:ea typeface="Bebas Neue"/>
                <a:cs typeface="Bebas Neue"/>
                <a:sym typeface="Bebas Neue"/>
              </a:endParaRPr>
            </a:p>
          </p:txBody>
        </p:sp>
      </p:grpSp>
      <p:sp>
        <p:nvSpPr>
          <p:cNvPr id="413" name="Google Shape;413;p7"/>
          <p:cNvSpPr txBox="1"/>
          <p:nvPr/>
        </p:nvSpPr>
        <p:spPr>
          <a:xfrm>
            <a:off x="7950514" y="3262942"/>
            <a:ext cx="4133467" cy="42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rgbClr val="7F7F7F"/>
                </a:solidFill>
                <a:latin typeface="Open Sans"/>
                <a:ea typeface="Open Sans"/>
                <a:cs typeface="Open Sans"/>
                <a:sym typeface="Open Sans"/>
              </a:rPr>
              <a:t>Dauer: 30min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
                                        </p:tgtEl>
                                        <p:attrNameLst>
                                          <p:attrName>style.visibility</p:attrName>
                                        </p:attrNameLst>
                                      </p:cBhvr>
                                      <p:to>
                                        <p:strVal val="visible"/>
                                      </p:to>
                                    </p:set>
                                    <p:animEffect transition="in" filter="fade">
                                      <p:cBhvr>
                                        <p:cTn id="11" dur="500"/>
                                        <p:tgtEl>
                                          <p:spTgt spid="4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8"/>
                                        </p:tgtEl>
                                        <p:attrNameLst>
                                          <p:attrName>style.visibility</p:attrName>
                                        </p:attrNameLst>
                                      </p:cBhvr>
                                      <p:to>
                                        <p:strVal val="visible"/>
                                      </p:to>
                                    </p:set>
                                    <p:animEffect transition="in" filter="fade">
                                      <p:cBhvr>
                                        <p:cTn id="15" dur="500"/>
                                        <p:tgtEl>
                                          <p:spTgt spid="4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3"/>
                                        </p:tgtEl>
                                        <p:attrNameLst>
                                          <p:attrName>style.visibility</p:attrName>
                                        </p:attrNameLst>
                                      </p:cBhvr>
                                      <p:to>
                                        <p:strVal val="visible"/>
                                      </p:to>
                                    </p:set>
                                    <p:animEffect transition="in" filter="fade">
                                      <p:cBhvr>
                                        <p:cTn id="19"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726831" y="1072863"/>
            <a:ext cx="11195662" cy="4324261"/>
          </a:xfrm>
          <a:prstGeom prst="rect">
            <a:avLst/>
          </a:prstGeom>
          <a:noFill/>
        </p:spPr>
        <p:txBody>
          <a:bodyPr wrap="square" rtlCol="0">
            <a:spAutoFit/>
          </a:bodyPr>
          <a:lstStyle/>
          <a:p>
            <a:r>
              <a:rPr lang="de-DE" sz="2500" b="1" dirty="0" err="1"/>
              <a:t>stages</a:t>
            </a:r>
            <a:r>
              <a:rPr lang="de-DE" sz="2500" b="1" dirty="0"/>
              <a:t>:</a:t>
            </a:r>
          </a:p>
          <a:p>
            <a:r>
              <a:rPr lang="de-DE" sz="2500" b="1" dirty="0"/>
              <a:t>  - deploy</a:t>
            </a:r>
          </a:p>
          <a:p>
            <a:br>
              <a:rPr lang="de-DE" sz="2500" b="1" dirty="0"/>
            </a:br>
            <a:r>
              <a:rPr lang="de-DE" sz="2500" b="1" dirty="0"/>
              <a:t>deploy-job:</a:t>
            </a:r>
          </a:p>
          <a:p>
            <a:r>
              <a:rPr lang="de-DE" sz="2500" b="1" dirty="0"/>
              <a:t>  </a:t>
            </a:r>
            <a:r>
              <a:rPr lang="de-DE" sz="2500" b="1" dirty="0" err="1"/>
              <a:t>stage</a:t>
            </a:r>
            <a:r>
              <a:rPr lang="de-DE" sz="2500" b="1" dirty="0"/>
              <a:t>: deploy</a:t>
            </a:r>
          </a:p>
          <a:p>
            <a:r>
              <a:rPr lang="de-DE" sz="2500" b="1" dirty="0"/>
              <a:t>  tags:</a:t>
            </a:r>
          </a:p>
          <a:p>
            <a:r>
              <a:rPr lang="de-DE" sz="2500" b="1" dirty="0"/>
              <a:t>    - „</a:t>
            </a:r>
            <a:r>
              <a:rPr lang="de-DE" sz="2500" b="1" dirty="0" err="1"/>
              <a:t>testapp</a:t>
            </a:r>
            <a:r>
              <a:rPr lang="de-DE" sz="2500" b="1" dirty="0"/>
              <a:t>"</a:t>
            </a:r>
          </a:p>
          <a:p>
            <a:r>
              <a:rPr lang="de-DE" sz="2500" b="1" dirty="0"/>
              <a:t>  </a:t>
            </a:r>
            <a:r>
              <a:rPr lang="de-DE" sz="2500" b="1" dirty="0" err="1"/>
              <a:t>script</a:t>
            </a:r>
            <a:r>
              <a:rPr lang="de-DE" sz="2500" b="1" dirty="0"/>
              <a:t>:</a:t>
            </a:r>
          </a:p>
          <a:p>
            <a:r>
              <a:rPr lang="de-DE" sz="2500" b="1" dirty="0"/>
              <a:t>    - echo „</a:t>
            </a:r>
            <a:r>
              <a:rPr lang="de-DE" sz="2500" b="1" dirty="0" err="1"/>
              <a:t>Deploying</a:t>
            </a:r>
            <a:r>
              <a:rPr lang="de-DE" sz="2500" b="1" dirty="0"/>
              <a:t> </a:t>
            </a:r>
            <a:r>
              <a:rPr lang="de-DE" sz="2500" b="1" dirty="0" err="1"/>
              <a:t>the</a:t>
            </a:r>
            <a:r>
              <a:rPr lang="de-DE" sz="2500" b="1" dirty="0"/>
              <a:t> Rest API..."</a:t>
            </a:r>
          </a:p>
          <a:p>
            <a:r>
              <a:rPr lang="de-DE" sz="2500" b="1" dirty="0"/>
              <a:t>    - </a:t>
            </a:r>
            <a:r>
              <a:rPr lang="de-DE" sz="2500" b="1" dirty="0" err="1"/>
              <a:t>sudo</a:t>
            </a:r>
            <a:r>
              <a:rPr lang="de-DE" sz="2500" b="1" dirty="0"/>
              <a:t> </a:t>
            </a:r>
            <a:r>
              <a:rPr lang="de-DE" sz="2500" b="1" dirty="0" err="1"/>
              <a:t>docker</a:t>
            </a:r>
            <a:r>
              <a:rPr lang="de-DE" sz="2500" b="1" dirty="0"/>
              <a:t> </a:t>
            </a:r>
            <a:r>
              <a:rPr lang="de-DE" sz="2500" b="1" dirty="0" err="1"/>
              <a:t>build</a:t>
            </a:r>
            <a:r>
              <a:rPr lang="de-DE" sz="2500" b="1" dirty="0"/>
              <a:t> -t registry.gitlab.com/[</a:t>
            </a:r>
            <a:r>
              <a:rPr lang="de-DE" sz="2500" b="1" dirty="0" err="1"/>
              <a:t>project</a:t>
            </a:r>
            <a:r>
              <a:rPr lang="de-DE" sz="2500" b="1" dirty="0"/>
              <a:t>]/[</a:t>
            </a:r>
            <a:r>
              <a:rPr lang="de-DE" sz="2500" b="1" dirty="0" err="1"/>
              <a:t>projectname</a:t>
            </a:r>
            <a:r>
              <a:rPr lang="de-DE" sz="2500" b="1" dirty="0"/>
              <a:t>] .</a:t>
            </a:r>
          </a:p>
          <a:p>
            <a:r>
              <a:rPr lang="de-DE" sz="2500" b="1" dirty="0"/>
              <a:t>    - </a:t>
            </a:r>
            <a:r>
              <a:rPr lang="de-DE" sz="2500" b="1" dirty="0" err="1"/>
              <a:t>sudo</a:t>
            </a:r>
            <a:r>
              <a:rPr lang="de-DE" sz="2500" b="1" dirty="0"/>
              <a:t> </a:t>
            </a:r>
            <a:r>
              <a:rPr lang="de-DE" sz="2500" b="1" dirty="0" err="1"/>
              <a:t>docker</a:t>
            </a:r>
            <a:r>
              <a:rPr lang="de-DE" sz="2500" b="1" dirty="0"/>
              <a:t> </a:t>
            </a:r>
            <a:r>
              <a:rPr lang="de-DE" sz="2500" b="1" dirty="0" err="1"/>
              <a:t>run</a:t>
            </a:r>
            <a:r>
              <a:rPr lang="de-DE" sz="2500" b="1" dirty="0"/>
              <a:t> -p 8080:8080 -d --name </a:t>
            </a:r>
            <a:r>
              <a:rPr lang="de-DE" sz="2500" b="1" dirty="0" err="1"/>
              <a:t>testapp</a:t>
            </a:r>
            <a:r>
              <a:rPr lang="de-DE" sz="2500" b="1" dirty="0"/>
              <a:t> </a:t>
            </a:r>
            <a:r>
              <a:rPr lang="de-DE" sz="2500" b="1" dirty="0" err="1"/>
              <a:t>testapp</a:t>
            </a:r>
            <a:endParaRPr lang="de-DE" sz="25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52933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327365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Hands-On (Praxisbeispiel)</a:t>
            </a: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solidFill>
                <a:latin typeface="Open Sans" charset="0"/>
                <a:ea typeface="Open Sans" charset="0"/>
                <a:cs typeface="Open Sans" charset="0"/>
              </a:rPr>
              <a:t>Build</a:t>
            </a:r>
            <a:endParaRPr lang="de-DE" sz="1333" kern="1200" dirty="0">
              <a:solidFill>
                <a:srgbClr val="FFFFFF"/>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268900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2259611" y="1072863"/>
            <a:ext cx="7329866" cy="4324261"/>
          </a:xfrm>
          <a:prstGeom prst="rect">
            <a:avLst/>
          </a:prstGeom>
          <a:noFill/>
        </p:spPr>
        <p:txBody>
          <a:bodyPr wrap="square" rtlCol="0">
            <a:spAutoFit/>
          </a:bodyPr>
          <a:lstStyle/>
          <a:p>
            <a:r>
              <a:rPr lang="de-DE" sz="2500" b="1" dirty="0" err="1"/>
              <a:t>stages</a:t>
            </a:r>
            <a:r>
              <a:rPr lang="de-DE" sz="2500" b="1" dirty="0"/>
              <a:t>:</a:t>
            </a:r>
          </a:p>
          <a:p>
            <a:r>
              <a:rPr lang="de-DE" sz="2500" b="1" dirty="0"/>
              <a:t>  - </a:t>
            </a:r>
            <a:r>
              <a:rPr lang="de-DE" sz="2500" b="1" dirty="0" err="1"/>
              <a:t>build</a:t>
            </a:r>
            <a:endParaRPr lang="de-DE" sz="2500" b="1" dirty="0"/>
          </a:p>
          <a:p>
            <a:br>
              <a:rPr lang="de-DE" sz="2500" b="1" dirty="0"/>
            </a:br>
            <a:r>
              <a:rPr lang="de-DE" sz="2500" b="1" dirty="0" err="1"/>
              <a:t>build</a:t>
            </a:r>
            <a:r>
              <a:rPr lang="de-DE" sz="2500" b="1" dirty="0"/>
              <a:t>-job:</a:t>
            </a:r>
          </a:p>
          <a:p>
            <a:r>
              <a:rPr lang="de-DE" sz="2500" b="1" dirty="0"/>
              <a:t>  </a:t>
            </a:r>
            <a:r>
              <a:rPr lang="de-DE" sz="2500" b="1" dirty="0" err="1"/>
              <a:t>stage</a:t>
            </a:r>
            <a:r>
              <a:rPr lang="de-DE" sz="2500" b="1" dirty="0"/>
              <a:t>: </a:t>
            </a:r>
            <a:r>
              <a:rPr lang="de-DE" sz="2500" b="1" dirty="0" err="1"/>
              <a:t>build</a:t>
            </a:r>
            <a:endParaRPr lang="de-DE" sz="2500" b="1" dirty="0"/>
          </a:p>
          <a:p>
            <a:r>
              <a:rPr lang="de-DE" sz="2500" b="1" dirty="0"/>
              <a:t>  tags:</a:t>
            </a:r>
          </a:p>
          <a:p>
            <a:r>
              <a:rPr lang="de-DE" sz="2500" b="1" dirty="0"/>
              <a:t>    - „</a:t>
            </a:r>
            <a:r>
              <a:rPr lang="de-DE" sz="2500" b="1" dirty="0" err="1"/>
              <a:t>testapp</a:t>
            </a:r>
            <a:r>
              <a:rPr lang="de-DE" sz="2500" b="1" dirty="0"/>
              <a:t>"</a:t>
            </a:r>
          </a:p>
          <a:p>
            <a:r>
              <a:rPr lang="de-DE" sz="2500" b="1" dirty="0"/>
              <a:t>  </a:t>
            </a:r>
            <a:r>
              <a:rPr lang="de-DE" sz="2500" b="1" dirty="0" err="1"/>
              <a:t>script</a:t>
            </a:r>
            <a:r>
              <a:rPr lang="de-DE" sz="2500" b="1" dirty="0"/>
              <a:t>:</a:t>
            </a:r>
          </a:p>
          <a:p>
            <a:r>
              <a:rPr lang="de-DE" sz="2500" b="1" dirty="0"/>
              <a:t>    - echo "Building </a:t>
            </a:r>
            <a:r>
              <a:rPr lang="de-DE" sz="2500" b="1" dirty="0" err="1"/>
              <a:t>the</a:t>
            </a:r>
            <a:r>
              <a:rPr lang="de-DE" sz="2500" b="1" dirty="0"/>
              <a:t> Rest API..."</a:t>
            </a:r>
          </a:p>
          <a:p>
            <a:r>
              <a:rPr lang="de-DE" sz="2500" b="1" dirty="0"/>
              <a:t>    - </a:t>
            </a:r>
            <a:r>
              <a:rPr lang="de-DE" sz="2500" b="1" dirty="0" err="1"/>
              <a:t>mvn</a:t>
            </a:r>
            <a:r>
              <a:rPr lang="de-DE" sz="2500" b="1" dirty="0"/>
              <a:t> </a:t>
            </a:r>
            <a:r>
              <a:rPr lang="de-DE" sz="2500" b="1" dirty="0" err="1"/>
              <a:t>package</a:t>
            </a:r>
            <a:endParaRPr lang="de-DE" sz="2500" b="1" dirty="0"/>
          </a:p>
          <a:p>
            <a:endParaRPr lang="de-DE" sz="25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96232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327365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Hands-On (Praxisbeispiel)</a:t>
            </a: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dirty="0">
                <a:solidFill>
                  <a:srgbClr val="FFFFFF"/>
                </a:solidFill>
                <a:latin typeface="Open Sans" charset="0"/>
                <a:ea typeface="Open Sans" charset="0"/>
                <a:cs typeface="Open Sans" charset="0"/>
              </a:rPr>
              <a:t>Test (Unit, Integration)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402708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2259611" y="1072863"/>
            <a:ext cx="7329866" cy="4324261"/>
          </a:xfrm>
          <a:prstGeom prst="rect">
            <a:avLst/>
          </a:prstGeom>
          <a:noFill/>
        </p:spPr>
        <p:txBody>
          <a:bodyPr wrap="square" rtlCol="0">
            <a:spAutoFit/>
          </a:bodyPr>
          <a:lstStyle/>
          <a:p>
            <a:r>
              <a:rPr lang="de-DE" sz="2500" b="1" dirty="0" err="1"/>
              <a:t>stages</a:t>
            </a:r>
            <a:r>
              <a:rPr lang="de-DE" sz="2500" b="1" dirty="0"/>
              <a:t>:</a:t>
            </a:r>
          </a:p>
          <a:p>
            <a:r>
              <a:rPr lang="de-DE" sz="2500" b="1" dirty="0"/>
              <a:t>  - </a:t>
            </a:r>
            <a:r>
              <a:rPr lang="de-DE" sz="2500" b="1" dirty="0" err="1"/>
              <a:t>test</a:t>
            </a:r>
            <a:endParaRPr lang="de-DE" sz="2500" b="1" dirty="0"/>
          </a:p>
          <a:p>
            <a:br>
              <a:rPr lang="de-DE" sz="2500" b="1" dirty="0"/>
            </a:br>
            <a:r>
              <a:rPr lang="de-DE" sz="2500" b="1" dirty="0"/>
              <a:t>test-job:</a:t>
            </a:r>
          </a:p>
          <a:p>
            <a:r>
              <a:rPr lang="de-DE" sz="2500" b="1" dirty="0"/>
              <a:t>  </a:t>
            </a:r>
            <a:r>
              <a:rPr lang="de-DE" sz="2500" b="1" dirty="0" err="1"/>
              <a:t>stage</a:t>
            </a:r>
            <a:r>
              <a:rPr lang="de-DE" sz="2500" b="1" dirty="0"/>
              <a:t>: </a:t>
            </a:r>
            <a:r>
              <a:rPr lang="de-DE" sz="2500" b="1" dirty="0" err="1"/>
              <a:t>test</a:t>
            </a:r>
            <a:endParaRPr lang="de-DE" sz="2500" b="1" dirty="0"/>
          </a:p>
          <a:p>
            <a:r>
              <a:rPr lang="de-DE" sz="2500" b="1" dirty="0"/>
              <a:t>  tags:</a:t>
            </a:r>
          </a:p>
          <a:p>
            <a:r>
              <a:rPr lang="de-DE" sz="2500" b="1" dirty="0"/>
              <a:t>    - „</a:t>
            </a:r>
            <a:r>
              <a:rPr lang="de-DE" sz="2500" b="1" dirty="0" err="1"/>
              <a:t>testapp</a:t>
            </a:r>
            <a:r>
              <a:rPr lang="de-DE" sz="2500" b="1" dirty="0"/>
              <a:t>"</a:t>
            </a:r>
          </a:p>
          <a:p>
            <a:r>
              <a:rPr lang="de-DE" sz="2500" b="1" dirty="0"/>
              <a:t>  </a:t>
            </a:r>
            <a:r>
              <a:rPr lang="de-DE" sz="2500" b="1" dirty="0" err="1"/>
              <a:t>script</a:t>
            </a:r>
            <a:r>
              <a:rPr lang="de-DE" sz="2500" b="1" dirty="0"/>
              <a:t>:</a:t>
            </a:r>
          </a:p>
          <a:p>
            <a:r>
              <a:rPr lang="de-DE" sz="2500" b="1" dirty="0"/>
              <a:t>    - echo „</a:t>
            </a:r>
            <a:r>
              <a:rPr lang="de-DE" sz="2500" b="1" dirty="0" err="1"/>
              <a:t>Testing</a:t>
            </a:r>
            <a:r>
              <a:rPr lang="de-DE" sz="2500" b="1" dirty="0"/>
              <a:t> </a:t>
            </a:r>
            <a:r>
              <a:rPr lang="de-DE" sz="2500" b="1" dirty="0" err="1"/>
              <a:t>the</a:t>
            </a:r>
            <a:r>
              <a:rPr lang="de-DE" sz="2500" b="1" dirty="0"/>
              <a:t> Rest API..."</a:t>
            </a:r>
          </a:p>
          <a:p>
            <a:r>
              <a:rPr lang="de-DE" sz="2500" b="1" dirty="0"/>
              <a:t>    - </a:t>
            </a:r>
            <a:r>
              <a:rPr lang="de-DE" sz="2500" b="1" dirty="0" err="1"/>
              <a:t>mvn</a:t>
            </a:r>
            <a:r>
              <a:rPr lang="de-DE" sz="2500" b="1" dirty="0"/>
              <a:t> </a:t>
            </a:r>
            <a:r>
              <a:rPr lang="de-DE" sz="2500" b="1" dirty="0" err="1"/>
              <a:t>test</a:t>
            </a:r>
            <a:endParaRPr lang="de-DE" sz="2500" b="1" dirty="0"/>
          </a:p>
          <a:p>
            <a:endParaRPr lang="de-DE" sz="25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3000453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327365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Hands-On (Praxisbeispiel)</a:t>
            </a:r>
          </a:p>
        </p:txBody>
      </p:sp>
      <p:sp>
        <p:nvSpPr>
          <p:cNvPr id="8" name="TextBox 7"/>
          <p:cNvSpPr txBox="1"/>
          <p:nvPr/>
        </p:nvSpPr>
        <p:spPr>
          <a:xfrm>
            <a:off x="585050" y="3969308"/>
            <a:ext cx="3465742" cy="982705"/>
          </a:xfrm>
          <a:prstGeom prst="rect">
            <a:avLst/>
          </a:prstGeom>
          <a:noFill/>
        </p:spPr>
        <p:txBody>
          <a:bodyPr wrap="square" rtlCol="0">
            <a:spAutoFit/>
          </a:bodyPr>
          <a:lstStyle/>
          <a:p>
            <a:pPr lvl="0" defTabSz="914377">
              <a:lnSpc>
                <a:spcPct val="150000"/>
              </a:lnSpc>
              <a:buClrTx/>
            </a:pPr>
            <a:r>
              <a:rPr lang="de-DE" sz="1333" kern="1200" dirty="0" err="1">
                <a:solidFill>
                  <a:srgbClr val="FFFFFF"/>
                </a:solidFill>
                <a:latin typeface="Open Sans" charset="0"/>
                <a:ea typeface="Open Sans" charset="0"/>
                <a:cs typeface="Open Sans" charset="0"/>
              </a:rPr>
              <a:t>Packaging</a:t>
            </a:r>
            <a:r>
              <a:rPr lang="de-DE" sz="1333" kern="1200" dirty="0">
                <a:solidFill>
                  <a:srgbClr val="FFFFFF"/>
                </a:solidFill>
                <a:latin typeface="Open Sans" charset="0"/>
                <a:ea typeface="Open Sans" charset="0"/>
                <a:cs typeface="Open Sans" charset="0"/>
              </a:rPr>
              <a:t> der Applikation in ein Docker </a:t>
            </a:r>
            <a:r>
              <a:rPr lang="de-DE" sz="1333" kern="1200" dirty="0" err="1">
                <a:solidFill>
                  <a:srgbClr val="FFFFFF"/>
                </a:solidFill>
                <a:latin typeface="Open Sans" charset="0"/>
                <a:ea typeface="Open Sans" charset="0"/>
                <a:cs typeface="Open Sans" charset="0"/>
              </a:rPr>
              <a:t>image</a:t>
            </a:r>
            <a:r>
              <a:rPr lang="de-DE" sz="1333" kern="1200" dirty="0">
                <a:solidFill>
                  <a:srgbClr val="FFFFFF"/>
                </a:solidFill>
                <a:latin typeface="Open Sans" charset="0"/>
                <a:ea typeface="Open Sans" charset="0"/>
                <a:cs typeface="Open Sans" charset="0"/>
              </a:rPr>
              <a:t> und hochladen in die Amazon </a:t>
            </a:r>
            <a:r>
              <a:rPr lang="de-DE" sz="1333" kern="1200" dirty="0" err="1">
                <a:solidFill>
                  <a:srgbClr val="FFFFFF"/>
                </a:solidFill>
                <a:latin typeface="Open Sans" charset="0"/>
                <a:ea typeface="Open Sans" charset="0"/>
                <a:cs typeface="Open Sans" charset="0"/>
              </a:rPr>
              <a:t>Elastic</a:t>
            </a:r>
            <a:r>
              <a:rPr lang="de-DE" sz="1333" kern="1200" dirty="0">
                <a:solidFill>
                  <a:srgbClr val="FFFFFF"/>
                </a:solidFill>
                <a:latin typeface="Open Sans" charset="0"/>
                <a:ea typeface="Open Sans" charset="0"/>
                <a:cs typeface="Open Sans" charset="0"/>
              </a:rPr>
              <a:t> Container Registry (ECR)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3724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10631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Pipeline Anbindung</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ECR zu verwenden muss die Pipeline nur in der Lage sein darauf zuzugreifen und einen neuen Stand dort deponieren zu können. Wie genau dieser Stand dort hinkommt ist dabei für den reinen Einsatz nicht wichtig. Erst bei der Konfiguration muss per Hand angegeben sein wohin genau das neue Image soll.</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63410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Eine Registry wie jede andere</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Die ECR ist genau wie die Registry bei </a:t>
              </a:r>
              <a:r>
                <a:rPr kumimoji="0" lang="de-DE"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GitLab</a:t>
              </a: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eine Registry wie jede andere. Vielleicht etwas einsatzfähiger wenn man schon vertraut mit AWS und dem System ist jedoch grundlegen nicht anders.</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32498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Ein Bild, das Text enthält.&#10;&#10;Automatisch generierte Beschreibung">
            <a:extLst>
              <a:ext uri="{FF2B5EF4-FFF2-40B4-BE49-F238E27FC236}">
                <a16:creationId xmlns:a16="http://schemas.microsoft.com/office/drawing/2014/main" id="{64F762C9-E07C-B371-8662-E3A51EA4FF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725083"/>
            <a:ext cx="10905066" cy="340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81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Build a Docker Image and publish it to AWS ECR using Github Actions | by  Rohan Gupta | AWS in Plain English">
            <a:extLst>
              <a:ext uri="{FF2B5EF4-FFF2-40B4-BE49-F238E27FC236}">
                <a16:creationId xmlns:a16="http://schemas.microsoft.com/office/drawing/2014/main" id="{CB365F39-7098-B076-6527-967710C97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60032" y="643466"/>
            <a:ext cx="667193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48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4301177"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Continuous</a:t>
            </a:r>
            <a:r>
              <a:rPr lang="de-DE" sz="2400" kern="1200" dirty="0">
                <a:solidFill>
                  <a:srgbClr val="383838"/>
                </a:solidFill>
                <a:latin typeface="Bebas Neue" charset="0"/>
                <a:ea typeface="Bebas Neue" charset="0"/>
                <a:cs typeface="Bebas Neue" charset="0"/>
              </a:rPr>
              <a:t> </a:t>
            </a:r>
            <a:r>
              <a:rPr lang="de-DE" sz="2400" kern="1200" dirty="0" err="1">
                <a:solidFill>
                  <a:srgbClr val="383838"/>
                </a:solidFill>
                <a:latin typeface="Bebas Neue" charset="0"/>
                <a:ea typeface="Bebas Neue" charset="0"/>
                <a:cs typeface="Bebas Neue" charset="0"/>
              </a:rPr>
              <a:t>Delivery</a:t>
            </a:r>
            <a:r>
              <a:rPr lang="de-DE" sz="2400" kern="1200" dirty="0">
                <a:solidFill>
                  <a:srgbClr val="383838"/>
                </a:solidFill>
                <a:latin typeface="Bebas Neue" charset="0"/>
                <a:ea typeface="Bebas Neue" charset="0"/>
                <a:cs typeface="Bebas Neue" charset="0"/>
              </a:rPr>
              <a:t> Tag 1</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3953</Words>
  <Application>Microsoft Office PowerPoint</Application>
  <PresentationFormat>Breitbild</PresentationFormat>
  <Paragraphs>618</Paragraphs>
  <Slides>102</Slides>
  <Notes>58</Notes>
  <HiddenSlides>0</HiddenSlides>
  <MMClips>0</MMClips>
  <ScaleCrop>false</ScaleCrop>
  <HeadingPairs>
    <vt:vector size="6" baseType="variant">
      <vt:variant>
        <vt:lpstr>Verwendete Schriftarten</vt:lpstr>
      </vt:variant>
      <vt:variant>
        <vt:i4>7</vt:i4>
      </vt:variant>
      <vt:variant>
        <vt:lpstr>Design</vt:lpstr>
      </vt:variant>
      <vt:variant>
        <vt:i4>5</vt:i4>
      </vt:variant>
      <vt:variant>
        <vt:lpstr>Folientitel</vt:lpstr>
      </vt:variant>
      <vt:variant>
        <vt:i4>102</vt:i4>
      </vt:variant>
    </vt:vector>
  </HeadingPairs>
  <TitlesOfParts>
    <vt:vector size="114" baseType="lpstr">
      <vt:lpstr>Segoe UI Light</vt:lpstr>
      <vt:lpstr>Arial</vt:lpstr>
      <vt:lpstr>Segoe UI</vt:lpstr>
      <vt:lpstr>Calibri</vt:lpstr>
      <vt:lpstr>Calibri Light</vt:lpstr>
      <vt:lpstr>Open Sans</vt:lpstr>
      <vt:lpstr>Bebas Neue</vt:lpstr>
      <vt:lpstr>Office Theme</vt:lpstr>
      <vt:lpstr>Office</vt:lpstr>
      <vt:lpstr>2_Office Theme</vt:lpstr>
      <vt:lpstr>1_Office Theme</vt:lpstr>
      <vt:lpstr>3_Office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182</cp:revision>
  <dcterms:created xsi:type="dcterms:W3CDTF">2022-04-30T15:55:12Z</dcterms:created>
  <dcterms:modified xsi:type="dcterms:W3CDTF">2022-12-14T14:38:03Z</dcterms:modified>
</cp:coreProperties>
</file>